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423" r:id="rId5"/>
    <p:sldId id="399" r:id="rId6"/>
    <p:sldId id="472" r:id="rId7"/>
    <p:sldId id="473" r:id="rId8"/>
    <p:sldId id="481" r:id="rId9"/>
    <p:sldId id="482" r:id="rId10"/>
    <p:sldId id="483" r:id="rId11"/>
    <p:sldId id="484" r:id="rId12"/>
    <p:sldId id="486" r:id="rId13"/>
    <p:sldId id="487" r:id="rId14"/>
    <p:sldId id="488" r:id="rId15"/>
    <p:sldId id="474" r:id="rId16"/>
    <p:sldId id="489" r:id="rId17"/>
    <p:sldId id="491" r:id="rId18"/>
    <p:sldId id="492" r:id="rId19"/>
    <p:sldId id="475" r:id="rId20"/>
    <p:sldId id="494" r:id="rId21"/>
    <p:sldId id="495" r:id="rId22"/>
    <p:sldId id="496" r:id="rId23"/>
    <p:sldId id="476" r:id="rId24"/>
    <p:sldId id="498" r:id="rId25"/>
    <p:sldId id="499" r:id="rId26"/>
    <p:sldId id="477" r:id="rId27"/>
    <p:sldId id="500" r:id="rId28"/>
    <p:sldId id="478" r:id="rId29"/>
    <p:sldId id="501" r:id="rId30"/>
    <p:sldId id="4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9C6320-FF8B-631C-C229-D8A4BC655A4B}" name="Dominika Chalder" initials="DC" userId="S::Dominika.Chalder@copperconsultancy.com::c5000ace-91d1-495e-a9a1-3e1f576a1ee0" providerId="AD"/>
  <p188:author id="{F5768AA5-D5DD-564A-0969-515134B6E8B4}" name="Chris Lindsay" initials="CL" userId="S::chris.lindsay@ospreycsl.co.uk::9e7e45ed-746b-4f77-bea7-472ddd28f5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2E4C"/>
    <a:srgbClr val="553A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27" autoAdjust="0"/>
    <p:restoredTop sz="94690"/>
  </p:normalViewPr>
  <p:slideViewPr>
    <p:cSldViewPr snapToGrid="0">
      <p:cViewPr varScale="1">
        <p:scale>
          <a:sx n="59" d="100"/>
          <a:sy n="59" d="100"/>
        </p:scale>
        <p:origin x="11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Bell" userId="aeae69fc-003d-4170-81d4-3359dfe564fc" providerId="ADAL" clId="{7CF3B572-FD27-4924-AF28-1895C9AC8C31}"/>
    <pc:docChg chg="custSel modSld">
      <pc:chgData name="Owen Bell" userId="aeae69fc-003d-4170-81d4-3359dfe564fc" providerId="ADAL" clId="{7CF3B572-FD27-4924-AF28-1895C9AC8C31}" dt="2026-04-27T12:53:31.543" v="10"/>
      <pc:docMkLst>
        <pc:docMk/>
      </pc:docMkLst>
      <pc:sldChg chg="addSp delSp modSp mod">
        <pc:chgData name="Owen Bell" userId="aeae69fc-003d-4170-81d4-3359dfe564fc" providerId="ADAL" clId="{7CF3B572-FD27-4924-AF28-1895C9AC8C31}" dt="2026-04-27T12:52:52.292" v="5" actId="1076"/>
        <pc:sldMkLst>
          <pc:docMk/>
          <pc:sldMk cId="3367802844" sldId="472"/>
        </pc:sldMkLst>
        <pc:picChg chg="add mod">
          <ac:chgData name="Owen Bell" userId="aeae69fc-003d-4170-81d4-3359dfe564fc" providerId="ADAL" clId="{7CF3B572-FD27-4924-AF28-1895C9AC8C31}" dt="2026-04-27T12:52:52.292" v="5" actId="1076"/>
          <ac:picMkLst>
            <pc:docMk/>
            <pc:sldMk cId="3367802844" sldId="472"/>
            <ac:picMk id="5" creationId="{00066581-C7CC-540E-904F-55158D1AD86F}"/>
          </ac:picMkLst>
        </pc:picChg>
      </pc:sldChg>
      <pc:sldChg chg="addSp delSp modSp mod">
        <pc:chgData name="Owen Bell" userId="aeae69fc-003d-4170-81d4-3359dfe564fc" providerId="ADAL" clId="{7CF3B572-FD27-4924-AF28-1895C9AC8C31}" dt="2026-04-27T12:53:23.283" v="8" actId="1076"/>
        <pc:sldMkLst>
          <pc:docMk/>
          <pc:sldMk cId="2273650319" sldId="498"/>
        </pc:sldMkLst>
        <pc:picChg chg="add mod">
          <ac:chgData name="Owen Bell" userId="aeae69fc-003d-4170-81d4-3359dfe564fc" providerId="ADAL" clId="{7CF3B572-FD27-4924-AF28-1895C9AC8C31}" dt="2026-04-27T12:53:23.283" v="8" actId="1076"/>
          <ac:picMkLst>
            <pc:docMk/>
            <pc:sldMk cId="2273650319" sldId="498"/>
            <ac:picMk id="5" creationId="{1CB708E4-8A45-51B4-005C-5A5C0E0FFE41}"/>
          </ac:picMkLst>
        </pc:picChg>
      </pc:sldChg>
      <pc:sldChg chg="addSp delSp modSp mod">
        <pc:chgData name="Owen Bell" userId="aeae69fc-003d-4170-81d4-3359dfe564fc" providerId="ADAL" clId="{7CF3B572-FD27-4924-AF28-1895C9AC8C31}" dt="2026-04-27T12:53:31.543" v="10"/>
        <pc:sldMkLst>
          <pc:docMk/>
          <pc:sldMk cId="2303602039" sldId="501"/>
        </pc:sldMkLst>
        <pc:picChg chg="add mod">
          <ac:chgData name="Owen Bell" userId="aeae69fc-003d-4170-81d4-3359dfe564fc" providerId="ADAL" clId="{7CF3B572-FD27-4924-AF28-1895C9AC8C31}" dt="2026-04-27T12:53:31.543" v="10"/>
          <ac:picMkLst>
            <pc:docMk/>
            <pc:sldMk cId="2303602039" sldId="501"/>
            <ac:picMk id="2" creationId="{EE9C8893-F966-82C5-E096-9CB2C48B1EDB}"/>
          </ac:picMkLst>
        </pc:picChg>
      </pc:sldChg>
    </pc:docChg>
  </pc:docChgLst>
  <pc:docChgLst>
    <pc:chgData name="Dominika Chalder" userId="c5000ace-91d1-495e-a9a1-3e1f576a1ee0" providerId="ADAL" clId="{2E05B1FE-5C3D-44D1-8821-9377F6D15C4A}"/>
    <pc:docChg chg="custSel delSld modSld sldOrd">
      <pc:chgData name="Dominika Chalder" userId="c5000ace-91d1-495e-a9a1-3e1f576a1ee0" providerId="ADAL" clId="{2E05B1FE-5C3D-44D1-8821-9377F6D15C4A}" dt="2026-05-06T16:57:35" v="124" actId="108"/>
      <pc:docMkLst>
        <pc:docMk/>
      </pc:docMkLst>
      <pc:sldChg chg="addSp delSp modSp mod ord">
        <pc:chgData name="Dominika Chalder" userId="c5000ace-91d1-495e-a9a1-3e1f576a1ee0" providerId="ADAL" clId="{2E05B1FE-5C3D-44D1-8821-9377F6D15C4A}" dt="2026-04-28T07:33:53.142" v="85"/>
        <pc:sldMkLst>
          <pc:docMk/>
          <pc:sldMk cId="3367802844" sldId="472"/>
        </pc:sldMkLst>
        <pc:spChg chg="mod">
          <ac:chgData name="Dominika Chalder" userId="c5000ace-91d1-495e-a9a1-3e1f576a1ee0" providerId="ADAL" clId="{2E05B1FE-5C3D-44D1-8821-9377F6D15C4A}" dt="2026-04-27T12:55:04.107" v="74" actId="14100"/>
          <ac:spMkLst>
            <pc:docMk/>
            <pc:sldMk cId="3367802844" sldId="472"/>
            <ac:spMk id="21" creationId="{2EAC492E-F57A-0229-CECD-84AFC28A947D}"/>
          </ac:spMkLst>
        </pc:spChg>
        <pc:picChg chg="mod">
          <ac:chgData name="Dominika Chalder" userId="c5000ace-91d1-495e-a9a1-3e1f576a1ee0" providerId="ADAL" clId="{2E05B1FE-5C3D-44D1-8821-9377F6D15C4A}" dt="2026-04-27T12:55:09.906" v="81" actId="1035"/>
          <ac:picMkLst>
            <pc:docMk/>
            <pc:sldMk cId="3367802844" sldId="472"/>
            <ac:picMk id="5" creationId="{00066581-C7CC-540E-904F-55158D1AD86F}"/>
          </ac:picMkLst>
        </pc:picChg>
      </pc:sldChg>
      <pc:sldChg chg="modSp mod">
        <pc:chgData name="Dominika Chalder" userId="c5000ace-91d1-495e-a9a1-3e1f576a1ee0" providerId="ADAL" clId="{2E05B1FE-5C3D-44D1-8821-9377F6D15C4A}" dt="2026-04-27T12:16:21.953" v="11"/>
        <pc:sldMkLst>
          <pc:docMk/>
          <pc:sldMk cId="2242201225" sldId="492"/>
        </pc:sldMkLst>
        <pc:spChg chg="mod">
          <ac:chgData name="Dominika Chalder" userId="c5000ace-91d1-495e-a9a1-3e1f576a1ee0" providerId="ADAL" clId="{2E05B1FE-5C3D-44D1-8821-9377F6D15C4A}" dt="2026-04-27T12:16:21.953" v="11"/>
          <ac:spMkLst>
            <pc:docMk/>
            <pc:sldMk cId="2242201225" sldId="492"/>
            <ac:spMk id="3" creationId="{084B0B7D-B411-B8FF-F610-E09273319CBC}"/>
          </ac:spMkLst>
        </pc:spChg>
      </pc:sldChg>
      <pc:sldChg chg="addSp delSp modSp mod">
        <pc:chgData name="Dominika Chalder" userId="c5000ace-91d1-495e-a9a1-3e1f576a1ee0" providerId="ADAL" clId="{2E05B1FE-5C3D-44D1-8821-9377F6D15C4A}" dt="2026-04-27T12:23:57.091" v="54" actId="554"/>
        <pc:sldMkLst>
          <pc:docMk/>
          <pc:sldMk cId="1694304580" sldId="495"/>
        </pc:sldMkLst>
        <pc:spChg chg="mod">
          <ac:chgData name="Dominika Chalder" userId="c5000ace-91d1-495e-a9a1-3e1f576a1ee0" providerId="ADAL" clId="{2E05B1FE-5C3D-44D1-8821-9377F6D15C4A}" dt="2026-04-27T12:23:57.091" v="54" actId="554"/>
          <ac:spMkLst>
            <pc:docMk/>
            <pc:sldMk cId="1694304580" sldId="495"/>
            <ac:spMk id="4" creationId="{50E08AA9-5BAB-C6C9-EEA1-5A744B30AE7E}"/>
          </ac:spMkLst>
        </pc:spChg>
        <pc:picChg chg="add mod modCrop">
          <ac:chgData name="Dominika Chalder" userId="c5000ace-91d1-495e-a9a1-3e1f576a1ee0" providerId="ADAL" clId="{2E05B1FE-5C3D-44D1-8821-9377F6D15C4A}" dt="2026-04-27T12:23:57.091" v="54" actId="554"/>
          <ac:picMkLst>
            <pc:docMk/>
            <pc:sldMk cId="1694304580" sldId="495"/>
            <ac:picMk id="6" creationId="{62E42B6F-8858-5F23-973E-FAFA41A3F7A1}"/>
          </ac:picMkLst>
        </pc:picChg>
      </pc:sldChg>
      <pc:sldChg chg="addSp delSp modSp mod">
        <pc:chgData name="Dominika Chalder" userId="c5000ace-91d1-495e-a9a1-3e1f576a1ee0" providerId="ADAL" clId="{2E05B1FE-5C3D-44D1-8821-9377F6D15C4A}" dt="2026-04-27T12:27:23.007" v="67" actId="478"/>
        <pc:sldMkLst>
          <pc:docMk/>
          <pc:sldMk cId="3916252712" sldId="496"/>
        </pc:sldMkLst>
        <pc:spChg chg="mod">
          <ac:chgData name="Dominika Chalder" userId="c5000ace-91d1-495e-a9a1-3e1f576a1ee0" providerId="ADAL" clId="{2E05B1FE-5C3D-44D1-8821-9377F6D15C4A}" dt="2026-04-27T12:26:42.028" v="66" actId="20577"/>
          <ac:spMkLst>
            <pc:docMk/>
            <pc:sldMk cId="3916252712" sldId="496"/>
            <ac:spMk id="3" creationId="{56DEB90F-9596-A959-30EC-EEA0AFD62554}"/>
          </ac:spMkLst>
        </pc:spChg>
      </pc:sldChg>
      <pc:sldChg chg="addSp delSp modSp mod">
        <pc:chgData name="Dominika Chalder" userId="c5000ace-91d1-495e-a9a1-3e1f576a1ee0" providerId="ADAL" clId="{2E05B1FE-5C3D-44D1-8821-9377F6D15C4A}" dt="2026-04-28T09:58:20.037" v="122" actId="20577"/>
        <pc:sldMkLst>
          <pc:docMk/>
          <pc:sldMk cId="2273650319" sldId="498"/>
        </pc:sldMkLst>
        <pc:spChg chg="mod">
          <ac:chgData name="Dominika Chalder" userId="c5000ace-91d1-495e-a9a1-3e1f576a1ee0" providerId="ADAL" clId="{2E05B1FE-5C3D-44D1-8821-9377F6D15C4A}" dt="2026-04-28T09:58:20.037" v="122" actId="20577"/>
          <ac:spMkLst>
            <pc:docMk/>
            <pc:sldMk cId="2273650319" sldId="498"/>
            <ac:spMk id="4" creationId="{450C2E27-0697-B4D8-8E47-0480759F6241}"/>
          </ac:spMkLst>
        </pc:spChg>
      </pc:sldChg>
      <pc:sldChg chg="modSp mod">
        <pc:chgData name="Dominika Chalder" userId="c5000ace-91d1-495e-a9a1-3e1f576a1ee0" providerId="ADAL" clId="{2E05B1FE-5C3D-44D1-8821-9377F6D15C4A}" dt="2026-05-06T16:57:35" v="124" actId="108"/>
        <pc:sldMkLst>
          <pc:docMk/>
          <pc:sldMk cId="4132441210" sldId="499"/>
        </pc:sldMkLst>
        <pc:spChg chg="mod">
          <ac:chgData name="Dominika Chalder" userId="c5000ace-91d1-495e-a9a1-3e1f576a1ee0" providerId="ADAL" clId="{2E05B1FE-5C3D-44D1-8821-9377F6D15C4A}" dt="2026-05-06T16:57:35" v="124" actId="108"/>
          <ac:spMkLst>
            <pc:docMk/>
            <pc:sldMk cId="4132441210" sldId="499"/>
            <ac:spMk id="3" creationId="{C74658E0-35B7-DB68-1A54-E72F407477B8}"/>
          </ac:spMkLst>
        </pc:spChg>
      </pc:sldChg>
      <pc:sldChg chg="addSp delSp modSp mod">
        <pc:chgData name="Dominika Chalder" userId="c5000ace-91d1-495e-a9a1-3e1f576a1ee0" providerId="ADAL" clId="{2E05B1FE-5C3D-44D1-8821-9377F6D15C4A}" dt="2026-04-27T12:29:27.019" v="73" actId="1076"/>
        <pc:sldMkLst>
          <pc:docMk/>
          <pc:sldMk cId="2303602039" sldId="5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49DCF-8CBC-41BE-A800-721F4A39D0D5}" type="datetimeFigureOut">
              <a:rPr lang="en-GB" smtClean="0"/>
              <a:t>03/05/2026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2C312-F38E-439A-845B-2228739F4D43}" type="slidenum">
              <a:rPr lang="en-GB" smtClean="0"/>
              <a:t>‹#›</a:t>
            </a:fld>
            <a:endParaRPr lang="en-GB"/>
          </a:p>
        </p:txBody>
      </p:sp>
    </p:spTree>
    <p:extLst>
      <p:ext uri="{BB962C8B-B14F-4D97-AF65-F5344CB8AC3E}">
        <p14:creationId xmlns:p14="http://schemas.microsoft.com/office/powerpoint/2010/main" val="2214569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icture ">
    <p:spTree>
      <p:nvGrpSpPr>
        <p:cNvPr id="1" name=""/>
        <p:cNvGrpSpPr/>
        <p:nvPr/>
      </p:nvGrpSpPr>
      <p:grpSpPr>
        <a:xfrm>
          <a:off x="0" y="0"/>
          <a:ext cx="0" cy="0"/>
          <a:chOff x="0" y="0"/>
          <a:chExt cx="0" cy="0"/>
        </a:xfrm>
      </p:grpSpPr>
      <p:sp>
        <p:nvSpPr>
          <p:cNvPr id="11" name="Title 10"/>
          <p:cNvSpPr>
            <a:spLocks noGrp="1"/>
          </p:cNvSpPr>
          <p:nvPr>
            <p:ph type="title"/>
          </p:nvPr>
        </p:nvSpPr>
        <p:spPr>
          <a:xfrm>
            <a:off x="757082" y="1212636"/>
            <a:ext cx="10412364" cy="504079"/>
          </a:xfrm>
        </p:spPr>
        <p:txBody>
          <a:bodyPr>
            <a:noAutofit/>
          </a:bodyPr>
          <a:lstStyle>
            <a:lvl1pPr>
              <a:defRPr sz="3840"/>
            </a:lvl1pPr>
          </a:lstStyle>
          <a:p>
            <a:r>
              <a:rPr lang="en-US"/>
              <a:t>Click to edit Master title style</a:t>
            </a:r>
            <a:endParaRPr lang="en-GB"/>
          </a:p>
        </p:txBody>
      </p:sp>
      <p:sp>
        <p:nvSpPr>
          <p:cNvPr id="12" name="Date Placeholder 11"/>
          <p:cNvSpPr>
            <a:spLocks noGrp="1"/>
          </p:cNvSpPr>
          <p:nvPr>
            <p:ph type="dt" sz="half" idx="14"/>
          </p:nvPr>
        </p:nvSpPr>
        <p:spPr/>
        <p:txBody>
          <a:bodyPr/>
          <a:lstStyle/>
          <a:p>
            <a:fld id="{5B87D5DC-5910-474A-A5AE-4329DDA89FF8}" type="datetime1">
              <a:rPr lang="en-GB" smtClean="0"/>
              <a:t>03/05/2026</a:t>
            </a:fld>
            <a:endParaRPr lang="en-GB"/>
          </a:p>
        </p:txBody>
      </p:sp>
      <p:sp>
        <p:nvSpPr>
          <p:cNvPr id="13" name="Footer Placeholder 12"/>
          <p:cNvSpPr>
            <a:spLocks noGrp="1"/>
          </p:cNvSpPr>
          <p:nvPr>
            <p:ph type="ftr" sz="quarter" idx="15"/>
          </p:nvPr>
        </p:nvSpPr>
        <p:spPr/>
        <p:txBody>
          <a:bodyPr/>
          <a:lstStyle/>
          <a:p>
            <a:endParaRPr lang="en-GB"/>
          </a:p>
        </p:txBody>
      </p:sp>
      <p:sp>
        <p:nvSpPr>
          <p:cNvPr id="14" name="Slide Number Placeholder 13"/>
          <p:cNvSpPr>
            <a:spLocks noGrp="1"/>
          </p:cNvSpPr>
          <p:nvPr>
            <p:ph type="sldNum" sz="quarter" idx="16"/>
          </p:nvPr>
        </p:nvSpPr>
        <p:spPr/>
        <p:txBody>
          <a:bodyPr/>
          <a:lstStyle/>
          <a:p>
            <a:fld id="{66D7F0DD-D73E-469C-83AB-102D4F61E825}" type="slidenum">
              <a:rPr lang="en-GB" smtClean="0"/>
              <a:pPr/>
              <a:t>‹#›</a:t>
            </a:fld>
            <a:endParaRPr lang="en-GB"/>
          </a:p>
        </p:txBody>
      </p:sp>
      <p:sp>
        <p:nvSpPr>
          <p:cNvPr id="3" name="Subtitle 2"/>
          <p:cNvSpPr>
            <a:spLocks noGrp="1"/>
          </p:cNvSpPr>
          <p:nvPr>
            <p:ph type="subTitle" idx="1"/>
          </p:nvPr>
        </p:nvSpPr>
        <p:spPr>
          <a:xfrm>
            <a:off x="904567" y="1824374"/>
            <a:ext cx="10235380" cy="538319"/>
          </a:xfrm>
        </p:spPr>
        <p:txBody>
          <a:bodyPr>
            <a:normAutofit/>
          </a:bodyPr>
          <a:lstStyle>
            <a:lvl1pPr marL="0" indent="0" algn="l">
              <a:buNone/>
              <a:defRPr sz="2880">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GB"/>
          </a:p>
        </p:txBody>
      </p:sp>
      <p:sp>
        <p:nvSpPr>
          <p:cNvPr id="17" name="Text Placeholder 15"/>
          <p:cNvSpPr>
            <a:spLocks noGrp="1"/>
          </p:cNvSpPr>
          <p:nvPr>
            <p:ph type="body" sz="quarter" idx="17"/>
          </p:nvPr>
        </p:nvSpPr>
        <p:spPr>
          <a:xfrm>
            <a:off x="1051920" y="2716283"/>
            <a:ext cx="6263217" cy="468630"/>
          </a:xfrm>
        </p:spPr>
        <p:txBody>
          <a:bodyPr>
            <a:noAutofit/>
          </a:bodyPr>
          <a:lstStyle>
            <a:lvl1pPr marL="0" indent="0">
              <a:buNone/>
              <a:defRPr sz="2160">
                <a:solidFill>
                  <a:srgbClr val="8E8E8D"/>
                </a:solidFill>
              </a:defRPr>
            </a:lvl1pPr>
          </a:lstStyle>
          <a:p>
            <a:pPr lvl="0"/>
            <a:r>
              <a:rPr lang="en-US"/>
              <a:t>Click to edit Master text styles</a:t>
            </a:r>
            <a:endParaRPr lang="en-GB"/>
          </a:p>
        </p:txBody>
      </p:sp>
      <p:pic>
        <p:nvPicPr>
          <p:cNvPr id="2" name="Picture 1">
            <a:extLst>
              <a:ext uri="{FF2B5EF4-FFF2-40B4-BE49-F238E27FC236}">
                <a16:creationId xmlns:a16="http://schemas.microsoft.com/office/drawing/2014/main" id="{B7558333-1AF6-D5B6-D08B-B9403A4EF4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0649" y="470127"/>
            <a:ext cx="2580736" cy="555086"/>
          </a:xfrm>
          <a:prstGeom prst="rect">
            <a:avLst/>
          </a:prstGeom>
        </p:spPr>
      </p:pic>
    </p:spTree>
    <p:extLst>
      <p:ext uri="{BB962C8B-B14F-4D97-AF65-F5344CB8AC3E}">
        <p14:creationId xmlns:p14="http://schemas.microsoft.com/office/powerpoint/2010/main" val="146324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1601BA6A-D98E-9BFF-376C-04498987C5A9}"/>
              </a:ext>
            </a:extLst>
          </p:cNvPr>
          <p:cNvSpPr txBox="1"/>
          <p:nvPr userDrawn="1">
            <p:extLst>
              <p:ext uri="{1162E1C5-73C7-4A58-AE30-91384D911F3F}">
                <p184:classification xmlns:p184="http://schemas.microsoft.com/office/powerpoint/2018/4/main" val="hdr"/>
              </p:ext>
            </p:extLst>
          </p:nvPr>
        </p:nvSpPr>
        <p:spPr>
          <a:xfrm>
            <a:off x="5726875" y="63500"/>
            <a:ext cx="766762"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UNCLASSIFIED</a:t>
            </a:r>
          </a:p>
        </p:txBody>
      </p:sp>
      <p:sp>
        <p:nvSpPr>
          <p:cNvPr id="10" name="TextBox 9">
            <a:extLst>
              <a:ext uri="{FF2B5EF4-FFF2-40B4-BE49-F238E27FC236}">
                <a16:creationId xmlns:a16="http://schemas.microsoft.com/office/drawing/2014/main" id="{15F96CCF-2F63-B9F6-38F1-117C21C75E9D}"/>
              </a:ext>
            </a:extLst>
          </p:cNvPr>
          <p:cNvSpPr txBox="1"/>
          <p:nvPr userDrawn="1">
            <p:extLst>
              <p:ext uri="{1162E1C5-73C7-4A58-AE30-91384D911F3F}">
                <p184:classification xmlns:p184="http://schemas.microsoft.com/office/powerpoint/2018/4/main" val="ftr"/>
              </p:ext>
            </p:extLst>
          </p:nvPr>
        </p:nvSpPr>
        <p:spPr>
          <a:xfrm>
            <a:off x="5726875" y="6642100"/>
            <a:ext cx="795337"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UNCLASSIFIED </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airspacechange.caa.co.uk/PublicProposalArea?pID=112"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mailto:manstonairspace@communityrelations.co.uk" TargetMode="External"/><Relationship Id="rId2" Type="http://schemas.openxmlformats.org/officeDocument/2006/relationships/hyperlink" Target="https://consultations.airspacechange.co.uk/manston-airport/manston-airport-consultation/consultation/intro/" TargetMode="Externa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hyperlink" Target="mailto:manston@communityrelations.co.uk"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manston@communityrelations.co.uk" TargetMode="External"/><Relationship Id="rId7" Type="http://schemas.openxmlformats.org/officeDocument/2006/relationships/image" Target="../media/image29.emf"/><Relationship Id="rId2" Type="http://schemas.openxmlformats.org/officeDocument/2006/relationships/hyperlink" Target="https://rsp.co.uk/" TargetMode="External"/><Relationship Id="rId1" Type="http://schemas.openxmlformats.org/officeDocument/2006/relationships/slideLayout" Target="../slideLayouts/slideLayout12.xml"/><Relationship Id="rId6" Type="http://schemas.openxmlformats.org/officeDocument/2006/relationships/image" Target="../media/image28.emf"/><Relationship Id="rId5" Type="http://schemas.openxmlformats.org/officeDocument/2006/relationships/hyperlink" Target="https://consultations.airspacechange.co.uk/manston-airport/manston-airport-consultation/consultation/intro/" TargetMode="External"/><Relationship Id="rId4" Type="http://schemas.openxmlformats.org/officeDocument/2006/relationships/hyperlink" Target="mailto:manstonairspace@communityrelations.co.u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consultations.airspacechange.co.uk/manston-airport/manston-airport-consultation/consultation/intro/" TargetMode="External"/><Relationship Id="rId2" Type="http://schemas.openxmlformats.org/officeDocument/2006/relationships/hyperlink" Target="https://consultations.airspacechange.co.uk/manston-airport/manston-airport-consultation/" TargetMode="Externa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FA1BF2-A8C7-FAA7-C9AF-134ECA27D1B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41148" y="-16753"/>
            <a:ext cx="12274296" cy="6891505"/>
          </a:xfrm>
          <a:prstGeom prst="rect">
            <a:avLst/>
          </a:prstGeom>
        </p:spPr>
      </p:pic>
      <p:sp>
        <p:nvSpPr>
          <p:cNvPr id="3" name="Slide Number Placeholder 2">
            <a:extLst>
              <a:ext uri="{FF2B5EF4-FFF2-40B4-BE49-F238E27FC236}">
                <a16:creationId xmlns:a16="http://schemas.microsoft.com/office/drawing/2014/main" id="{36D5204D-B936-4D58-9493-2134D395C0D1}"/>
              </a:ext>
            </a:extLst>
          </p:cNvPr>
          <p:cNvSpPr>
            <a:spLocks noGrp="1"/>
          </p:cNvSpPr>
          <p:nvPr>
            <p:ph type="sldNum" sz="quarter" idx="16"/>
          </p:nvPr>
        </p:nvSpPr>
        <p:spPr/>
        <p:txBody>
          <a:bodyPr/>
          <a:lstStyle/>
          <a:p>
            <a:fld id="{66D7F0DD-D73E-469C-83AB-102D4F61E825}" type="slidenum">
              <a:rPr lang="en-GB" smtClean="0"/>
              <a:pPr/>
              <a:t>1</a:t>
            </a:fld>
            <a:endParaRPr lang="en-GB"/>
          </a:p>
        </p:txBody>
      </p:sp>
      <p:sp>
        <p:nvSpPr>
          <p:cNvPr id="4" name="Title 3">
            <a:extLst>
              <a:ext uri="{FF2B5EF4-FFF2-40B4-BE49-F238E27FC236}">
                <a16:creationId xmlns:a16="http://schemas.microsoft.com/office/drawing/2014/main" id="{44A77E0C-2D9B-4ECC-B1C2-A5D178EA1CE3}"/>
              </a:ext>
            </a:extLst>
          </p:cNvPr>
          <p:cNvSpPr txBox="1">
            <a:spLocks/>
          </p:cNvSpPr>
          <p:nvPr/>
        </p:nvSpPr>
        <p:spPr>
          <a:xfrm>
            <a:off x="684141" y="4801331"/>
            <a:ext cx="10526403" cy="1444394"/>
          </a:xfrm>
          <a:prstGeom prst="rect">
            <a:avLst/>
          </a:prstGeom>
        </p:spPr>
        <p:txBody>
          <a:bodyPr vert="horz" lIns="43200" tIns="43200" rIns="43200" bIns="43200" rtlCol="0" anchor="ctr" anchorCtr="0">
            <a:no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GB" dirty="0">
                <a:solidFill>
                  <a:srgbClr val="432E4C"/>
                </a:solidFill>
                <a:latin typeface="Playfair Display" pitchFamily="2" charset="77"/>
              </a:rPr>
              <a:t>Manston Airport  Airspace Consultation – Stage 3</a:t>
            </a:r>
          </a:p>
          <a:p>
            <a:r>
              <a:rPr lang="en-GB" sz="4000" dirty="0">
                <a:solidFill>
                  <a:srgbClr val="432E4C"/>
                </a:solidFill>
                <a:latin typeface="Playfair Display Black" pitchFamily="2" charset="77"/>
              </a:rPr>
              <a:t>Consultation Overview</a:t>
            </a:r>
          </a:p>
        </p:txBody>
      </p:sp>
      <p:pic>
        <p:nvPicPr>
          <p:cNvPr id="9" name="Picture 8">
            <a:extLst>
              <a:ext uri="{FF2B5EF4-FFF2-40B4-BE49-F238E27FC236}">
                <a16:creationId xmlns:a16="http://schemas.microsoft.com/office/drawing/2014/main" id="{45338EC7-3F29-944D-C735-597706BC8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105" y="457200"/>
            <a:ext cx="2596835" cy="558548"/>
          </a:xfrm>
          <a:prstGeom prst="rect">
            <a:avLst/>
          </a:prstGeom>
        </p:spPr>
      </p:pic>
      <p:pic>
        <p:nvPicPr>
          <p:cNvPr id="13" name="Picture 12">
            <a:extLst>
              <a:ext uri="{FF2B5EF4-FFF2-40B4-BE49-F238E27FC236}">
                <a16:creationId xmlns:a16="http://schemas.microsoft.com/office/drawing/2014/main" id="{FC4794BA-7EA2-BADF-7BEC-EB5BE59C83A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rot="1211686">
            <a:off x="-352538" y="-312555"/>
            <a:ext cx="10855432" cy="7234045"/>
          </a:xfrm>
          <a:prstGeom prst="rect">
            <a:avLst/>
          </a:prstGeom>
        </p:spPr>
      </p:pic>
    </p:spTree>
    <p:extLst>
      <p:ext uri="{BB962C8B-B14F-4D97-AF65-F5344CB8AC3E}">
        <p14:creationId xmlns:p14="http://schemas.microsoft.com/office/powerpoint/2010/main" val="2325728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615DF-BCD3-6BCA-B309-33A1C6C98B48}"/>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E0DB015C-28EA-7904-5E0A-91B18F734551}"/>
              </a:ext>
            </a:extLst>
          </p:cNvPr>
          <p:cNvSpPr txBox="1">
            <a:spLocks/>
          </p:cNvSpPr>
          <p:nvPr/>
        </p:nvSpPr>
        <p:spPr>
          <a:xfrm>
            <a:off x="511207" y="1681882"/>
            <a:ext cx="3207353" cy="2671501"/>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dirty="0">
                <a:solidFill>
                  <a:schemeClr val="tx1"/>
                </a:solidFill>
                <a:latin typeface="Roboto Condensed Medium" panose="02000000000000000000" pitchFamily="2" charset="0"/>
                <a:ea typeface="Roboto Condensed Medium" panose="02000000000000000000" pitchFamily="2" charset="0"/>
              </a:rPr>
              <a:t>Map 5 shows approach routings for runway 10 with the final descent commencing at 3,000 feet. If a landing can’t be completed safely, aircraft follow a planned route out over the sea (blue lines) before returning for another approach. </a:t>
            </a:r>
          </a:p>
          <a:p>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For further details see </a:t>
            </a:r>
            <a:r>
              <a:rPr lang="en-US" sz="1600" b="1" dirty="0">
                <a:solidFill>
                  <a:srgbClr val="553A59"/>
                </a:solidFill>
                <a:latin typeface="Roboto Condensed Black" panose="02000000000000000000" pitchFamily="2" charset="0"/>
                <a:ea typeface="Roboto Condensed Black" panose="02000000000000000000" pitchFamily="2" charset="0"/>
              </a:rPr>
              <a:t>section 4.5.3 </a:t>
            </a:r>
            <a:r>
              <a:rPr lang="en-US" sz="1600" dirty="0">
                <a:solidFill>
                  <a:schemeClr val="tx1"/>
                </a:solidFill>
                <a:latin typeface="Roboto Condensed Medium" panose="02000000000000000000" pitchFamily="2" charset="0"/>
                <a:ea typeface="Roboto Condensed Medium" panose="02000000000000000000" pitchFamily="2" charset="0"/>
              </a:rPr>
              <a:t>in the Consultation Document.</a:t>
            </a:r>
            <a:endParaRPr lang="en-GB" sz="1600" dirty="0">
              <a:solidFill>
                <a:schemeClr val="tx1"/>
              </a:solidFill>
              <a:latin typeface="Roboto Condensed Medium" panose="02000000000000000000" pitchFamily="2" charset="0"/>
              <a:ea typeface="Roboto Condensed Medium" panose="02000000000000000000" pitchFamily="2" charset="0"/>
            </a:endParaRPr>
          </a:p>
        </p:txBody>
      </p:sp>
      <p:sp>
        <p:nvSpPr>
          <p:cNvPr id="11" name="Title 4">
            <a:extLst>
              <a:ext uri="{FF2B5EF4-FFF2-40B4-BE49-F238E27FC236}">
                <a16:creationId xmlns:a16="http://schemas.microsoft.com/office/drawing/2014/main" id="{CC6E9616-9949-B789-B3B3-531229D87449}"/>
              </a:ext>
            </a:extLst>
          </p:cNvPr>
          <p:cNvSpPr>
            <a:spLocks noGrp="1"/>
          </p:cNvSpPr>
          <p:nvPr>
            <p:ph type="title"/>
          </p:nvPr>
        </p:nvSpPr>
        <p:spPr>
          <a:xfrm>
            <a:off x="511207" y="940086"/>
            <a:ext cx="8244418" cy="648000"/>
          </a:xfrm>
        </p:spPr>
        <p:txBody>
          <a:bodyPr>
            <a:normAutofit/>
          </a:bodyPr>
          <a:lstStyle/>
          <a:p>
            <a:r>
              <a:rPr lang="en-US" sz="3200" b="1" dirty="0">
                <a:solidFill>
                  <a:srgbClr val="553A59"/>
                </a:solidFill>
                <a:latin typeface="Playfair Display Black" pitchFamily="2" charset="77"/>
              </a:rPr>
              <a:t>Map 5 – Runway 10 Approach at  3,000 ft</a:t>
            </a:r>
            <a:endParaRPr lang="en-GB" sz="3200" b="1" dirty="0">
              <a:solidFill>
                <a:srgbClr val="553A59"/>
              </a:solidFill>
              <a:latin typeface="Playfair Display Black" pitchFamily="2" charset="77"/>
            </a:endParaRPr>
          </a:p>
        </p:txBody>
      </p:sp>
      <p:sp>
        <p:nvSpPr>
          <p:cNvPr id="2" name="Rounded Rectangle 1">
            <a:extLst>
              <a:ext uri="{FF2B5EF4-FFF2-40B4-BE49-F238E27FC236}">
                <a16:creationId xmlns:a16="http://schemas.microsoft.com/office/drawing/2014/main" id="{5285988A-C521-FB48-6708-18B20E11862A}"/>
              </a:ext>
            </a:extLst>
          </p:cNvPr>
          <p:cNvSpPr/>
          <p:nvPr/>
        </p:nvSpPr>
        <p:spPr>
          <a:xfrm>
            <a:off x="3841199" y="1681882"/>
            <a:ext cx="7839593" cy="4511654"/>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4993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61BF8-0E47-04E2-F697-581D3E67C407}"/>
            </a:ext>
          </a:extLst>
        </p:cNvPr>
        <p:cNvGrpSpPr/>
        <p:nvPr/>
      </p:nvGrpSpPr>
      <p:grpSpPr>
        <a:xfrm>
          <a:off x="0" y="0"/>
          <a:ext cx="0" cy="0"/>
          <a:chOff x="0" y="0"/>
          <a:chExt cx="0" cy="0"/>
        </a:xfrm>
      </p:grpSpPr>
      <p:sp>
        <p:nvSpPr>
          <p:cNvPr id="11" name="Title 4">
            <a:extLst>
              <a:ext uri="{FF2B5EF4-FFF2-40B4-BE49-F238E27FC236}">
                <a16:creationId xmlns:a16="http://schemas.microsoft.com/office/drawing/2014/main" id="{36EC76C0-36CF-DEE3-8ED7-4012E24A6A55}"/>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Aerodrome Traffic Zone</a:t>
            </a:r>
          </a:p>
        </p:txBody>
      </p:sp>
      <p:sp>
        <p:nvSpPr>
          <p:cNvPr id="2" name="Rounded Rectangle 1">
            <a:extLst>
              <a:ext uri="{FF2B5EF4-FFF2-40B4-BE49-F238E27FC236}">
                <a16:creationId xmlns:a16="http://schemas.microsoft.com/office/drawing/2014/main" id="{AC1989FF-E41D-6C16-9520-4C5BB9E5533C}"/>
              </a:ext>
            </a:extLst>
          </p:cNvPr>
          <p:cNvSpPr/>
          <p:nvPr/>
        </p:nvSpPr>
        <p:spPr>
          <a:xfrm>
            <a:off x="5018348" y="1681882"/>
            <a:ext cx="6084665" cy="4511654"/>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5">
            <a:extLst>
              <a:ext uri="{FF2B5EF4-FFF2-40B4-BE49-F238E27FC236}">
                <a16:creationId xmlns:a16="http://schemas.microsoft.com/office/drawing/2014/main" id="{621395B3-E5E3-BF72-7D09-B5DAB98EAAAD}"/>
              </a:ext>
            </a:extLst>
          </p:cNvPr>
          <p:cNvSpPr txBox="1">
            <a:spLocks/>
          </p:cNvSpPr>
          <p:nvPr/>
        </p:nvSpPr>
        <p:spPr>
          <a:xfrm>
            <a:off x="511207" y="1681882"/>
            <a:ext cx="4170521" cy="1906163"/>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99085" marR="372110" indent="-287020">
              <a:lnSpc>
                <a:spcPct val="100000"/>
              </a:lnSpc>
              <a:spcBef>
                <a:spcPts val="100"/>
              </a:spcBef>
              <a:buClr>
                <a:srgbClr val="432E4C"/>
              </a:buClr>
              <a:buFont typeface="Arial"/>
              <a:buChar char="•"/>
              <a:tabLst>
                <a:tab pos="299085" algn="l"/>
              </a:tabLst>
            </a:pPr>
            <a:r>
              <a:rPr lang="en-GB" sz="1600" dirty="0">
                <a:solidFill>
                  <a:schemeClr val="tx1"/>
                </a:solidFill>
                <a:latin typeface="Roboto Condensed Medium" panose="02000000000000000000" pitchFamily="2" charset="0"/>
                <a:ea typeface="Roboto Condensed Medium" panose="02000000000000000000" pitchFamily="2" charset="0"/>
                <a:cs typeface="Calibri"/>
              </a:rPr>
              <a:t>Aerodrome</a:t>
            </a:r>
            <a:r>
              <a:rPr lang="en-GB" sz="1600" spc="80" dirty="0">
                <a:solidFill>
                  <a:schemeClr val="tx1"/>
                </a:solidFill>
                <a:latin typeface="Roboto Condensed Medium" panose="02000000000000000000" pitchFamily="2" charset="0"/>
                <a:ea typeface="Roboto Condensed Medium" panose="02000000000000000000" pitchFamily="2" charset="0"/>
                <a:cs typeface="Calibri"/>
              </a:rPr>
              <a:t> </a:t>
            </a:r>
            <a:r>
              <a:rPr lang="en-GB" sz="1600" dirty="0">
                <a:solidFill>
                  <a:schemeClr val="tx1"/>
                </a:solidFill>
                <a:latin typeface="Roboto Condensed Medium" panose="02000000000000000000" pitchFamily="2" charset="0"/>
                <a:ea typeface="Roboto Condensed Medium" panose="02000000000000000000" pitchFamily="2" charset="0"/>
                <a:cs typeface="Calibri"/>
              </a:rPr>
              <a:t>Traffic</a:t>
            </a:r>
            <a:r>
              <a:rPr lang="en-GB" sz="1600" spc="6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30" dirty="0">
                <a:solidFill>
                  <a:schemeClr val="tx1"/>
                </a:solidFill>
                <a:latin typeface="Roboto Condensed Medium" panose="02000000000000000000" pitchFamily="2" charset="0"/>
                <a:ea typeface="Roboto Condensed Medium" panose="02000000000000000000" pitchFamily="2" charset="0"/>
                <a:cs typeface="Calibri"/>
              </a:rPr>
              <a:t>Zone </a:t>
            </a:r>
            <a:r>
              <a:rPr lang="en-GB" sz="1600" dirty="0">
                <a:solidFill>
                  <a:schemeClr val="tx1"/>
                </a:solidFill>
                <a:latin typeface="Roboto Condensed Medium" panose="02000000000000000000" pitchFamily="2" charset="0"/>
                <a:ea typeface="Roboto Condensed Medium" panose="02000000000000000000" pitchFamily="2" charset="0"/>
                <a:cs typeface="Calibri"/>
              </a:rPr>
              <a:t>(ATZ)</a:t>
            </a:r>
            <a:r>
              <a:rPr lang="en-GB" sz="1600" spc="-2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85" dirty="0">
                <a:solidFill>
                  <a:schemeClr val="tx1"/>
                </a:solidFill>
                <a:latin typeface="Roboto Condensed Medium" panose="02000000000000000000" pitchFamily="2" charset="0"/>
                <a:ea typeface="Roboto Condensed Medium" panose="02000000000000000000" pitchFamily="2" charset="0"/>
                <a:cs typeface="Calibri"/>
              </a:rPr>
              <a:t>–</a:t>
            </a:r>
            <a:r>
              <a:rPr lang="en-GB" sz="1600" spc="-2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dirty="0">
                <a:solidFill>
                  <a:schemeClr val="tx1"/>
                </a:solidFill>
                <a:latin typeface="Roboto Condensed Medium" panose="02000000000000000000" pitchFamily="2" charset="0"/>
                <a:ea typeface="Roboto Condensed Medium" panose="02000000000000000000" pitchFamily="2" charset="0"/>
                <a:cs typeface="Calibri"/>
              </a:rPr>
              <a:t>2.5</a:t>
            </a:r>
            <a:r>
              <a:rPr lang="en-GB" sz="1600" spc="-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60" dirty="0">
                <a:solidFill>
                  <a:schemeClr val="tx1"/>
                </a:solidFill>
                <a:latin typeface="Roboto Condensed Medium" panose="02000000000000000000" pitchFamily="2" charset="0"/>
                <a:ea typeface="Roboto Condensed Medium" panose="02000000000000000000" pitchFamily="2" charset="0"/>
                <a:cs typeface="Calibri"/>
              </a:rPr>
              <a:t>nm</a:t>
            </a:r>
            <a:r>
              <a:rPr lang="en-GB" sz="1600" spc="-3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35" dirty="0">
                <a:solidFill>
                  <a:schemeClr val="tx1"/>
                </a:solidFill>
                <a:latin typeface="Roboto Condensed Medium" panose="02000000000000000000" pitchFamily="2" charset="0"/>
                <a:ea typeface="Roboto Condensed Medium" panose="02000000000000000000" pitchFamily="2" charset="0"/>
                <a:cs typeface="Calibri"/>
              </a:rPr>
              <a:t>radius, </a:t>
            </a:r>
            <a:r>
              <a:rPr lang="en-GB" sz="1600" spc="60" dirty="0">
                <a:solidFill>
                  <a:schemeClr val="tx1"/>
                </a:solidFill>
                <a:latin typeface="Roboto Condensed Medium" panose="02000000000000000000" pitchFamily="2" charset="0"/>
                <a:ea typeface="Roboto Condensed Medium" panose="02000000000000000000" pitchFamily="2" charset="0"/>
                <a:cs typeface="Calibri"/>
              </a:rPr>
              <a:t>surface</a:t>
            </a:r>
            <a:r>
              <a:rPr lang="en-GB" sz="1600" spc="30" dirty="0">
                <a:solidFill>
                  <a:schemeClr val="tx1"/>
                </a:solidFill>
                <a:latin typeface="Roboto Condensed Medium" panose="02000000000000000000" pitchFamily="2" charset="0"/>
                <a:ea typeface="Roboto Condensed Medium" panose="02000000000000000000" pitchFamily="2" charset="0"/>
                <a:cs typeface="Calibri"/>
              </a:rPr>
              <a:t> </a:t>
            </a:r>
            <a:r>
              <a:rPr lang="en-GB" sz="1600" dirty="0">
                <a:solidFill>
                  <a:schemeClr val="tx1"/>
                </a:solidFill>
                <a:latin typeface="Roboto Condensed Medium" panose="02000000000000000000" pitchFamily="2" charset="0"/>
                <a:ea typeface="Roboto Condensed Medium" panose="02000000000000000000" pitchFamily="2" charset="0"/>
                <a:cs typeface="Calibri"/>
              </a:rPr>
              <a:t>to</a:t>
            </a:r>
            <a:r>
              <a:rPr lang="en-GB" sz="1600" spc="3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dirty="0">
                <a:solidFill>
                  <a:schemeClr val="tx1"/>
                </a:solidFill>
                <a:latin typeface="Roboto Condensed Medium" panose="02000000000000000000" pitchFamily="2" charset="0"/>
                <a:ea typeface="Roboto Condensed Medium" panose="02000000000000000000" pitchFamily="2" charset="0"/>
                <a:cs typeface="Calibri"/>
              </a:rPr>
              <a:t>2,000</a:t>
            </a:r>
            <a:r>
              <a:rPr lang="en-GB" sz="1600" spc="30"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25" dirty="0">
                <a:solidFill>
                  <a:schemeClr val="tx1"/>
                </a:solidFill>
                <a:latin typeface="Roboto Condensed Medium" panose="02000000000000000000" pitchFamily="2" charset="0"/>
                <a:ea typeface="Roboto Condensed Medium" panose="02000000000000000000" pitchFamily="2" charset="0"/>
                <a:cs typeface="Calibri"/>
              </a:rPr>
              <a:t>ft.</a:t>
            </a:r>
            <a:endParaRPr lang="en-GB" sz="1600" dirty="0">
              <a:solidFill>
                <a:schemeClr val="tx1"/>
              </a:solidFill>
              <a:latin typeface="Roboto Condensed Medium" panose="02000000000000000000" pitchFamily="2" charset="0"/>
              <a:ea typeface="Roboto Condensed Medium" panose="02000000000000000000" pitchFamily="2" charset="0"/>
              <a:cs typeface="Calibri"/>
            </a:endParaRPr>
          </a:p>
          <a:p>
            <a:pPr marL="299085" marR="326390" indent="-287020">
              <a:lnSpc>
                <a:spcPct val="100000"/>
              </a:lnSpc>
              <a:spcBef>
                <a:spcPts val="2160"/>
              </a:spcBef>
              <a:buClr>
                <a:srgbClr val="432E4C"/>
              </a:buClr>
              <a:buFont typeface="Arial"/>
              <a:buChar char="•"/>
              <a:tabLst>
                <a:tab pos="299085" algn="l"/>
              </a:tabLst>
            </a:pPr>
            <a:r>
              <a:rPr lang="en-GB" sz="1600" spc="150" dirty="0">
                <a:solidFill>
                  <a:schemeClr val="tx1"/>
                </a:solidFill>
                <a:latin typeface="Roboto Condensed Medium" panose="02000000000000000000" pitchFamily="2" charset="0"/>
                <a:ea typeface="Roboto Condensed Medium" panose="02000000000000000000" pitchFamily="2" charset="0"/>
                <a:cs typeface="Calibri"/>
              </a:rPr>
              <a:t>Class</a:t>
            </a:r>
            <a:r>
              <a:rPr lang="en-GB" sz="1600" spc="-4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135" dirty="0">
                <a:solidFill>
                  <a:schemeClr val="tx1"/>
                </a:solidFill>
                <a:latin typeface="Roboto Condensed Medium" panose="02000000000000000000" pitchFamily="2" charset="0"/>
                <a:ea typeface="Roboto Condensed Medium" panose="02000000000000000000" pitchFamily="2" charset="0"/>
                <a:cs typeface="Calibri"/>
              </a:rPr>
              <a:t>G</a:t>
            </a:r>
            <a:r>
              <a:rPr lang="en-GB" sz="1600" spc="-5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10" dirty="0">
                <a:solidFill>
                  <a:schemeClr val="tx1"/>
                </a:solidFill>
                <a:latin typeface="Roboto Condensed Medium" panose="02000000000000000000" pitchFamily="2" charset="0"/>
                <a:ea typeface="Roboto Condensed Medium" panose="02000000000000000000" pitchFamily="2" charset="0"/>
                <a:cs typeface="Calibri"/>
              </a:rPr>
              <a:t>Uncontrolled </a:t>
            </a:r>
            <a:r>
              <a:rPr lang="en-GB" sz="1600" spc="60" dirty="0">
                <a:solidFill>
                  <a:schemeClr val="tx1"/>
                </a:solidFill>
                <a:latin typeface="Roboto Condensed Medium" panose="02000000000000000000" pitchFamily="2" charset="0"/>
                <a:ea typeface="Roboto Condensed Medium" panose="02000000000000000000" pitchFamily="2" charset="0"/>
                <a:cs typeface="Calibri"/>
              </a:rPr>
              <a:t>Airspace</a:t>
            </a:r>
            <a:r>
              <a:rPr lang="en-GB" sz="1600" dirty="0">
                <a:solidFill>
                  <a:schemeClr val="tx1"/>
                </a:solidFill>
                <a:latin typeface="Roboto Condensed Medium" panose="02000000000000000000" pitchFamily="2" charset="0"/>
                <a:ea typeface="Roboto Condensed Medium" panose="02000000000000000000" pitchFamily="2" charset="0"/>
                <a:cs typeface="Calibri"/>
              </a:rPr>
              <a:t> (no</a:t>
            </a:r>
            <a:r>
              <a:rPr lang="en-GB" sz="1600" spc="-2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40" dirty="0">
                <a:solidFill>
                  <a:schemeClr val="tx1"/>
                </a:solidFill>
                <a:latin typeface="Roboto Condensed Medium" panose="02000000000000000000" pitchFamily="2" charset="0"/>
                <a:ea typeface="Roboto Condensed Medium" panose="02000000000000000000" pitchFamily="2" charset="0"/>
                <a:cs typeface="Calibri"/>
              </a:rPr>
              <a:t>Controlled Airspace).</a:t>
            </a:r>
            <a:endParaRPr lang="en-GB" sz="1600" dirty="0">
              <a:solidFill>
                <a:schemeClr val="tx1"/>
              </a:solidFill>
              <a:latin typeface="Roboto Condensed Medium" panose="02000000000000000000" pitchFamily="2" charset="0"/>
              <a:ea typeface="Roboto Condensed Medium" panose="02000000000000000000" pitchFamily="2" charset="0"/>
              <a:cs typeface="Calibri"/>
            </a:endParaRPr>
          </a:p>
          <a:p>
            <a:pPr marL="299085" marR="5080" indent="-287020">
              <a:lnSpc>
                <a:spcPct val="100000"/>
              </a:lnSpc>
              <a:spcBef>
                <a:spcPts val="2165"/>
              </a:spcBef>
              <a:buClr>
                <a:srgbClr val="432E4C"/>
              </a:buClr>
              <a:buFont typeface="Arial"/>
              <a:buChar char="•"/>
              <a:tabLst>
                <a:tab pos="299085" algn="l"/>
              </a:tabLst>
            </a:pPr>
            <a:r>
              <a:rPr lang="en-GB" sz="1600" dirty="0">
                <a:solidFill>
                  <a:schemeClr val="tx1"/>
                </a:solidFill>
                <a:latin typeface="Roboto Condensed Medium" panose="02000000000000000000" pitchFamily="2" charset="0"/>
                <a:ea typeface="Roboto Condensed Medium" panose="02000000000000000000" pitchFamily="2" charset="0"/>
                <a:cs typeface="Calibri"/>
              </a:rPr>
              <a:t>ATC</a:t>
            </a:r>
            <a:r>
              <a:rPr lang="en-GB" sz="1600" spc="80"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55" dirty="0">
                <a:solidFill>
                  <a:schemeClr val="tx1"/>
                </a:solidFill>
                <a:latin typeface="Roboto Condensed Medium" panose="02000000000000000000" pitchFamily="2" charset="0"/>
                <a:ea typeface="Roboto Condensed Medium" panose="02000000000000000000" pitchFamily="2" charset="0"/>
                <a:cs typeface="Calibri"/>
              </a:rPr>
              <a:t>permission</a:t>
            </a:r>
            <a:r>
              <a:rPr lang="en-GB" sz="1600" spc="40" dirty="0">
                <a:solidFill>
                  <a:schemeClr val="tx1"/>
                </a:solidFill>
                <a:latin typeface="Roboto Condensed Medium" panose="02000000000000000000" pitchFamily="2" charset="0"/>
                <a:ea typeface="Roboto Condensed Medium" panose="02000000000000000000" pitchFamily="2" charset="0"/>
                <a:cs typeface="Calibri"/>
              </a:rPr>
              <a:t> </a:t>
            </a:r>
            <a:r>
              <a:rPr lang="en-GB" sz="1600" dirty="0">
                <a:solidFill>
                  <a:schemeClr val="tx1"/>
                </a:solidFill>
                <a:latin typeface="Roboto Condensed Medium" panose="02000000000000000000" pitchFamily="2" charset="0"/>
                <a:ea typeface="Roboto Condensed Medium" panose="02000000000000000000" pitchFamily="2" charset="0"/>
                <a:cs typeface="Calibri"/>
              </a:rPr>
              <a:t>required</a:t>
            </a:r>
            <a:r>
              <a:rPr lang="en-GB" sz="1600" spc="6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25" dirty="0">
                <a:solidFill>
                  <a:schemeClr val="tx1"/>
                </a:solidFill>
                <a:latin typeface="Roboto Condensed Medium" panose="02000000000000000000" pitchFamily="2" charset="0"/>
                <a:ea typeface="Roboto Condensed Medium" panose="02000000000000000000" pitchFamily="2" charset="0"/>
                <a:cs typeface="Calibri"/>
              </a:rPr>
              <a:t>to </a:t>
            </a:r>
            <a:r>
              <a:rPr lang="en-GB" sz="1600" dirty="0">
                <a:solidFill>
                  <a:schemeClr val="tx1"/>
                </a:solidFill>
                <a:latin typeface="Roboto Condensed Medium" panose="02000000000000000000" pitchFamily="2" charset="0"/>
                <a:ea typeface="Roboto Condensed Medium" panose="02000000000000000000" pitchFamily="2" charset="0"/>
                <a:cs typeface="Calibri"/>
              </a:rPr>
              <a:t>fly</a:t>
            </a:r>
            <a:r>
              <a:rPr lang="en-GB" sz="1600" spc="-2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dirty="0">
                <a:solidFill>
                  <a:schemeClr val="tx1"/>
                </a:solidFill>
                <a:latin typeface="Roboto Condensed Medium" panose="02000000000000000000" pitchFamily="2" charset="0"/>
                <a:ea typeface="Roboto Condensed Medium" panose="02000000000000000000" pitchFamily="2" charset="0"/>
                <a:cs typeface="Calibri"/>
              </a:rPr>
              <a:t>in</a:t>
            </a:r>
            <a:r>
              <a:rPr lang="en-GB" sz="1600" spc="-25" dirty="0">
                <a:solidFill>
                  <a:schemeClr val="tx1"/>
                </a:solidFill>
                <a:latin typeface="Roboto Condensed Medium" panose="02000000000000000000" pitchFamily="2" charset="0"/>
                <a:ea typeface="Roboto Condensed Medium" panose="02000000000000000000" pitchFamily="2" charset="0"/>
                <a:cs typeface="Calibri"/>
              </a:rPr>
              <a:t> </a:t>
            </a:r>
            <a:r>
              <a:rPr lang="en-GB" sz="1600" dirty="0">
                <a:solidFill>
                  <a:schemeClr val="tx1"/>
                </a:solidFill>
                <a:latin typeface="Roboto Condensed Medium" panose="02000000000000000000" pitchFamily="2" charset="0"/>
                <a:ea typeface="Roboto Condensed Medium" panose="02000000000000000000" pitchFamily="2" charset="0"/>
                <a:cs typeface="Calibri"/>
              </a:rPr>
              <a:t>the</a:t>
            </a:r>
            <a:r>
              <a:rPr lang="en-GB" sz="1600" spc="10" dirty="0">
                <a:solidFill>
                  <a:schemeClr val="tx1"/>
                </a:solidFill>
                <a:latin typeface="Roboto Condensed Medium" panose="02000000000000000000" pitchFamily="2" charset="0"/>
                <a:ea typeface="Roboto Condensed Medium" panose="02000000000000000000" pitchFamily="2" charset="0"/>
                <a:cs typeface="Calibri"/>
              </a:rPr>
              <a:t> </a:t>
            </a:r>
            <a:r>
              <a:rPr lang="en-GB" sz="1600" spc="-20" dirty="0">
                <a:solidFill>
                  <a:schemeClr val="tx1"/>
                </a:solidFill>
                <a:latin typeface="Roboto Condensed Medium" panose="02000000000000000000" pitchFamily="2" charset="0"/>
                <a:ea typeface="Roboto Condensed Medium" panose="02000000000000000000" pitchFamily="2" charset="0"/>
                <a:cs typeface="Calibri"/>
              </a:rPr>
              <a:t>ATZ.</a:t>
            </a:r>
            <a:endParaRPr lang="en-GB" sz="1600" dirty="0">
              <a:solidFill>
                <a:schemeClr val="tx1"/>
              </a:solidFill>
              <a:latin typeface="Roboto Condensed Medium" panose="02000000000000000000" pitchFamily="2" charset="0"/>
              <a:ea typeface="Roboto Condensed Medium" panose="02000000000000000000" pitchFamily="2" charset="0"/>
              <a:cs typeface="Calibri"/>
            </a:endParaRPr>
          </a:p>
        </p:txBody>
      </p:sp>
    </p:spTree>
    <p:extLst>
      <p:ext uri="{BB962C8B-B14F-4D97-AF65-F5344CB8AC3E}">
        <p14:creationId xmlns:p14="http://schemas.microsoft.com/office/powerpoint/2010/main" val="1353880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2AC2C-2A7C-D7DE-437E-480CE46A3DE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E02800-B845-3482-CB80-8C2E4A5074E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4953" t="33941" r="38442" b="26351"/>
          <a:stretch>
            <a:fillRect/>
          </a:stretch>
        </p:blipFill>
        <p:spPr>
          <a:xfrm>
            <a:off x="-170121" y="-212650"/>
            <a:ext cx="12652744" cy="7251404"/>
          </a:xfrm>
          <a:prstGeom prst="rect">
            <a:avLst/>
          </a:prstGeom>
        </p:spPr>
      </p:pic>
      <p:sp>
        <p:nvSpPr>
          <p:cNvPr id="4" name="Title 3">
            <a:extLst>
              <a:ext uri="{FF2B5EF4-FFF2-40B4-BE49-F238E27FC236}">
                <a16:creationId xmlns:a16="http://schemas.microsoft.com/office/drawing/2014/main" id="{72930A84-C9A1-6719-0DFE-125898F185C5}"/>
              </a:ext>
            </a:extLst>
          </p:cNvPr>
          <p:cNvSpPr txBox="1">
            <a:spLocks/>
          </p:cNvSpPr>
          <p:nvPr/>
        </p:nvSpPr>
        <p:spPr>
          <a:xfrm>
            <a:off x="684141" y="4801331"/>
            <a:ext cx="10526403" cy="1444394"/>
          </a:xfrm>
          <a:prstGeom prst="rect">
            <a:avLst/>
          </a:prstGeom>
        </p:spPr>
        <p:txBody>
          <a:bodyPr vert="horz" lIns="43200" tIns="43200" rIns="43200" bIns="43200" rtlCol="0" anchor="ctr" anchorCtr="0">
            <a:no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GB" dirty="0">
                <a:solidFill>
                  <a:srgbClr val="432E4C"/>
                </a:solidFill>
                <a:latin typeface="Playfair Display" pitchFamily="2" charset="77"/>
              </a:rPr>
              <a:t>Our proposals</a:t>
            </a:r>
          </a:p>
          <a:p>
            <a:r>
              <a:rPr lang="en-GB" sz="4000" dirty="0">
                <a:solidFill>
                  <a:srgbClr val="432E4C"/>
                </a:solidFill>
                <a:latin typeface="Playfair Display Black" pitchFamily="2" charset="77"/>
              </a:rPr>
              <a:t>Combination A</a:t>
            </a:r>
          </a:p>
        </p:txBody>
      </p:sp>
      <p:pic>
        <p:nvPicPr>
          <p:cNvPr id="9" name="Picture 8">
            <a:extLst>
              <a:ext uri="{FF2B5EF4-FFF2-40B4-BE49-F238E27FC236}">
                <a16:creationId xmlns:a16="http://schemas.microsoft.com/office/drawing/2014/main" id="{57D19EEB-42F8-5635-8CC5-609588952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105" y="457200"/>
            <a:ext cx="2596835" cy="558548"/>
          </a:xfrm>
          <a:prstGeom prst="rect">
            <a:avLst/>
          </a:prstGeom>
        </p:spPr>
      </p:pic>
    </p:spTree>
    <p:extLst>
      <p:ext uri="{BB962C8B-B14F-4D97-AF65-F5344CB8AC3E}">
        <p14:creationId xmlns:p14="http://schemas.microsoft.com/office/powerpoint/2010/main" val="180399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81970-7431-79F7-350B-F5DA3336C791}"/>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7D0A9B1F-B22A-6BD5-46A0-F3EC677EDBE0}"/>
              </a:ext>
            </a:extLst>
          </p:cNvPr>
          <p:cNvSpPr txBox="1">
            <a:spLocks/>
          </p:cNvSpPr>
          <p:nvPr/>
        </p:nvSpPr>
        <p:spPr>
          <a:xfrm>
            <a:off x="511207" y="1681882"/>
            <a:ext cx="3207353" cy="1686616"/>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dirty="0">
                <a:solidFill>
                  <a:schemeClr val="tx1"/>
                </a:solidFill>
                <a:latin typeface="Roboto Condensed Medium" panose="02000000000000000000" pitchFamily="2" charset="0"/>
                <a:ea typeface="Roboto Condensed Medium" panose="02000000000000000000" pitchFamily="2" charset="0"/>
              </a:rPr>
              <a:t>Map 6 shows how the individual procedures have been combined to produce combination A. </a:t>
            </a:r>
          </a:p>
          <a:p>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For further details see </a:t>
            </a:r>
            <a:r>
              <a:rPr lang="en-US" sz="1600" b="1" dirty="0">
                <a:solidFill>
                  <a:srgbClr val="432E4C"/>
                </a:solidFill>
                <a:latin typeface="Roboto Condensed Black" panose="02000000000000000000" pitchFamily="2" charset="0"/>
                <a:ea typeface="Roboto Condensed Black" panose="02000000000000000000" pitchFamily="2" charset="0"/>
              </a:rPr>
              <a:t>section 5</a:t>
            </a:r>
            <a:r>
              <a:rPr lang="en-US" sz="1600" dirty="0">
                <a:solidFill>
                  <a:schemeClr val="tx1"/>
                </a:solidFill>
                <a:latin typeface="Roboto Condensed Medium" panose="02000000000000000000" pitchFamily="2" charset="0"/>
                <a:ea typeface="Roboto Condensed Medium" panose="02000000000000000000" pitchFamily="2" charset="0"/>
              </a:rPr>
              <a:t> in the Consultation Document.</a:t>
            </a:r>
            <a:endParaRPr lang="en-GB" sz="1600" dirty="0">
              <a:solidFill>
                <a:schemeClr val="tx1"/>
              </a:solidFill>
              <a:latin typeface="Roboto Condensed Medium" panose="02000000000000000000" pitchFamily="2" charset="0"/>
              <a:ea typeface="Roboto Condensed Medium" panose="02000000000000000000" pitchFamily="2" charset="0"/>
            </a:endParaRPr>
          </a:p>
        </p:txBody>
      </p:sp>
      <p:sp>
        <p:nvSpPr>
          <p:cNvPr id="11" name="Title 4">
            <a:extLst>
              <a:ext uri="{FF2B5EF4-FFF2-40B4-BE49-F238E27FC236}">
                <a16:creationId xmlns:a16="http://schemas.microsoft.com/office/drawing/2014/main" id="{385FF722-3928-7582-B1D3-FA1B250917D8}"/>
              </a:ext>
            </a:extLst>
          </p:cNvPr>
          <p:cNvSpPr>
            <a:spLocks noGrp="1"/>
          </p:cNvSpPr>
          <p:nvPr>
            <p:ph type="title"/>
          </p:nvPr>
        </p:nvSpPr>
        <p:spPr>
          <a:xfrm>
            <a:off x="511207" y="940086"/>
            <a:ext cx="8244418" cy="648000"/>
          </a:xfrm>
        </p:spPr>
        <p:txBody>
          <a:bodyPr>
            <a:normAutofit/>
          </a:bodyPr>
          <a:lstStyle/>
          <a:p>
            <a:r>
              <a:rPr lang="en-US" sz="3200" b="1" dirty="0">
                <a:solidFill>
                  <a:srgbClr val="553A59"/>
                </a:solidFill>
                <a:latin typeface="Playfair Display Black" pitchFamily="2" charset="77"/>
              </a:rPr>
              <a:t>Map 6 - Design Combination A</a:t>
            </a:r>
            <a:endParaRPr lang="en-GB" sz="3200" b="1" dirty="0">
              <a:solidFill>
                <a:srgbClr val="553A59"/>
              </a:solidFill>
              <a:latin typeface="Playfair Display Black" pitchFamily="2" charset="77"/>
            </a:endParaRPr>
          </a:p>
        </p:txBody>
      </p:sp>
      <p:sp>
        <p:nvSpPr>
          <p:cNvPr id="2" name="Rounded Rectangle 1">
            <a:extLst>
              <a:ext uri="{FF2B5EF4-FFF2-40B4-BE49-F238E27FC236}">
                <a16:creationId xmlns:a16="http://schemas.microsoft.com/office/drawing/2014/main" id="{615D452E-3DD8-0747-A19A-8F4556862246}"/>
              </a:ext>
            </a:extLst>
          </p:cNvPr>
          <p:cNvSpPr/>
          <p:nvPr/>
        </p:nvSpPr>
        <p:spPr>
          <a:xfrm>
            <a:off x="3841199" y="1681882"/>
            <a:ext cx="7839593" cy="4511654"/>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4071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34822-24E8-C51C-F11E-5FA92C5A2A4F}"/>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391E2C9A-9CCA-20B5-5F96-9E7974100EB0}"/>
              </a:ext>
            </a:extLst>
          </p:cNvPr>
          <p:cNvSpPr txBox="1">
            <a:spLocks/>
          </p:cNvSpPr>
          <p:nvPr/>
        </p:nvSpPr>
        <p:spPr>
          <a:xfrm>
            <a:off x="511207" y="1681882"/>
            <a:ext cx="2975705" cy="3163943"/>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dirty="0">
                <a:solidFill>
                  <a:schemeClr val="tx1"/>
                </a:solidFill>
                <a:latin typeface="Roboto Condensed Medium" panose="02000000000000000000" pitchFamily="2" charset="0"/>
                <a:ea typeface="Roboto Condensed Medium" panose="02000000000000000000" pitchFamily="2" charset="0"/>
              </a:rPr>
              <a:t>These maps show the calculated noise contour for the forecast Year 1 (2029) and Year 10 (2038) with average noise levels expected to exceed 51dBA </a:t>
            </a:r>
            <a:r>
              <a:rPr lang="en-US" sz="1600" dirty="0" err="1">
                <a:solidFill>
                  <a:schemeClr val="tx1"/>
                </a:solidFill>
                <a:latin typeface="Roboto Condensed Medium" panose="02000000000000000000" pitchFamily="2" charset="0"/>
                <a:ea typeface="Roboto Condensed Medium" panose="02000000000000000000" pitchFamily="2" charset="0"/>
              </a:rPr>
              <a:t>Laeq</a:t>
            </a:r>
            <a:r>
              <a:rPr lang="en-US" sz="1600" dirty="0">
                <a:solidFill>
                  <a:schemeClr val="tx1"/>
                </a:solidFill>
                <a:latin typeface="Roboto Condensed Medium" panose="02000000000000000000" pitchFamily="2" charset="0"/>
                <a:ea typeface="Roboto Condensed Medium" panose="02000000000000000000" pitchFamily="2" charset="0"/>
              </a:rPr>
              <a:t> 16hr; this represents the average noise levels for the 16-hour period between 0700 and 2300 </a:t>
            </a:r>
            <a:r>
              <a:rPr lang="en-US" sz="1600" dirty="0" err="1">
                <a:solidFill>
                  <a:schemeClr val="tx1"/>
                </a:solidFill>
                <a:latin typeface="Roboto Condensed Medium" panose="02000000000000000000" pitchFamily="2" charset="0"/>
                <a:ea typeface="Roboto Condensed Medium" panose="02000000000000000000" pitchFamily="2" charset="0"/>
              </a:rPr>
              <a:t>hrs</a:t>
            </a:r>
            <a:r>
              <a:rPr lang="en-US" sz="1600" dirty="0">
                <a:solidFill>
                  <a:schemeClr val="tx1"/>
                </a:solidFill>
                <a:latin typeface="Roboto Condensed Medium" panose="02000000000000000000" pitchFamily="2" charset="0"/>
                <a:ea typeface="Roboto Condensed Medium" panose="02000000000000000000" pitchFamily="2" charset="0"/>
              </a:rPr>
              <a:t> during the summer season. </a:t>
            </a:r>
          </a:p>
          <a:p>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For further details see </a:t>
            </a:r>
            <a:r>
              <a:rPr lang="en-US" sz="1600" b="1" dirty="0">
                <a:solidFill>
                  <a:srgbClr val="553A59"/>
                </a:solidFill>
                <a:latin typeface="Roboto Condensed Black" panose="02000000000000000000" pitchFamily="2" charset="0"/>
                <a:ea typeface="Roboto Condensed Black" panose="02000000000000000000" pitchFamily="2" charset="0"/>
              </a:rPr>
              <a:t>section 5.3 </a:t>
            </a:r>
            <a:r>
              <a:rPr lang="en-US" sz="1600" dirty="0">
                <a:solidFill>
                  <a:schemeClr val="tx1"/>
                </a:solidFill>
                <a:latin typeface="Roboto Condensed Medium" panose="02000000000000000000" pitchFamily="2" charset="0"/>
                <a:ea typeface="Roboto Condensed Medium" panose="02000000000000000000" pitchFamily="2" charset="0"/>
              </a:rPr>
              <a:t>in the Consultation Document.</a:t>
            </a:r>
            <a:endParaRPr lang="en-GB" sz="1600" dirty="0">
              <a:solidFill>
                <a:schemeClr val="tx1"/>
              </a:solidFill>
              <a:latin typeface="Roboto Condensed Medium" panose="02000000000000000000" pitchFamily="2" charset="0"/>
              <a:ea typeface="Roboto Condensed Medium" panose="02000000000000000000" pitchFamily="2" charset="0"/>
            </a:endParaRPr>
          </a:p>
        </p:txBody>
      </p:sp>
      <p:sp>
        <p:nvSpPr>
          <p:cNvPr id="11" name="Title 4">
            <a:extLst>
              <a:ext uri="{FF2B5EF4-FFF2-40B4-BE49-F238E27FC236}">
                <a16:creationId xmlns:a16="http://schemas.microsoft.com/office/drawing/2014/main" id="{61836B31-D10A-7935-4D1A-6E90CACA759D}"/>
              </a:ext>
            </a:extLst>
          </p:cNvPr>
          <p:cNvSpPr>
            <a:spLocks noGrp="1"/>
          </p:cNvSpPr>
          <p:nvPr>
            <p:ph type="title"/>
          </p:nvPr>
        </p:nvSpPr>
        <p:spPr>
          <a:xfrm>
            <a:off x="511207" y="940086"/>
            <a:ext cx="8244418" cy="648000"/>
          </a:xfrm>
        </p:spPr>
        <p:txBody>
          <a:bodyPr>
            <a:normAutofit/>
          </a:bodyPr>
          <a:lstStyle/>
          <a:p>
            <a:r>
              <a:rPr lang="en-US" sz="3200" b="1" dirty="0">
                <a:solidFill>
                  <a:srgbClr val="553A59"/>
                </a:solidFill>
                <a:latin typeface="Playfair Display Black" pitchFamily="2" charset="77"/>
              </a:rPr>
              <a:t>Combination A - Noise assessment</a:t>
            </a:r>
            <a:endParaRPr lang="en-GB" sz="3200" b="1" dirty="0">
              <a:solidFill>
                <a:srgbClr val="553A59"/>
              </a:solidFill>
              <a:latin typeface="Playfair Display Black" pitchFamily="2" charset="77"/>
            </a:endParaRPr>
          </a:p>
        </p:txBody>
      </p:sp>
      <p:sp>
        <p:nvSpPr>
          <p:cNvPr id="4" name="Rounded Rectangle 3">
            <a:extLst>
              <a:ext uri="{FF2B5EF4-FFF2-40B4-BE49-F238E27FC236}">
                <a16:creationId xmlns:a16="http://schemas.microsoft.com/office/drawing/2014/main" id="{B2700353-8B8A-BEF8-7849-E3A3414FBE04}"/>
              </a:ext>
            </a:extLst>
          </p:cNvPr>
          <p:cNvSpPr/>
          <p:nvPr/>
        </p:nvSpPr>
        <p:spPr>
          <a:xfrm>
            <a:off x="3747118" y="1681882"/>
            <a:ext cx="3953618" cy="3560678"/>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7DB8DF96-8E1C-E1BB-A851-679D76F7EF1D}"/>
              </a:ext>
            </a:extLst>
          </p:cNvPr>
          <p:cNvSpPr/>
          <p:nvPr/>
        </p:nvSpPr>
        <p:spPr>
          <a:xfrm>
            <a:off x="7794862" y="1681882"/>
            <a:ext cx="3953618" cy="3560678"/>
          </a:xfrm>
          <a:prstGeom prst="roundRect">
            <a:avLst/>
          </a:prstGeom>
          <a:blipFill>
            <a:blip r:embed="rId3"/>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02D0910-BD59-FBE5-35BC-3B5F78DF28E7}"/>
              </a:ext>
            </a:extLst>
          </p:cNvPr>
          <p:cNvSpPr txBox="1"/>
          <p:nvPr/>
        </p:nvSpPr>
        <p:spPr>
          <a:xfrm>
            <a:off x="5315495" y="5449824"/>
            <a:ext cx="816864" cy="338554"/>
          </a:xfrm>
          <a:prstGeom prst="rect">
            <a:avLst/>
          </a:prstGeom>
          <a:noFill/>
        </p:spPr>
        <p:txBody>
          <a:bodyPr wrap="square" rtlCol="0">
            <a:spAutoFit/>
          </a:bodyPr>
          <a:lstStyle/>
          <a:p>
            <a:r>
              <a:rPr lang="en-US" sz="1600" dirty="0">
                <a:latin typeface="Roboto Condensed Medium" panose="02000000000000000000" pitchFamily="2" charset="0"/>
                <a:ea typeface="Roboto Condensed Medium" panose="02000000000000000000" pitchFamily="2" charset="0"/>
              </a:rPr>
              <a:t>Year 1</a:t>
            </a:r>
          </a:p>
        </p:txBody>
      </p:sp>
      <p:sp>
        <p:nvSpPr>
          <p:cNvPr id="8" name="TextBox 7">
            <a:extLst>
              <a:ext uri="{FF2B5EF4-FFF2-40B4-BE49-F238E27FC236}">
                <a16:creationId xmlns:a16="http://schemas.microsoft.com/office/drawing/2014/main" id="{C3C03E17-BB50-F1AA-24AF-9A621C547A37}"/>
              </a:ext>
            </a:extLst>
          </p:cNvPr>
          <p:cNvSpPr txBox="1"/>
          <p:nvPr/>
        </p:nvSpPr>
        <p:spPr>
          <a:xfrm>
            <a:off x="9363239" y="5449824"/>
            <a:ext cx="816864" cy="338554"/>
          </a:xfrm>
          <a:prstGeom prst="rect">
            <a:avLst/>
          </a:prstGeom>
          <a:noFill/>
        </p:spPr>
        <p:txBody>
          <a:bodyPr wrap="square" rtlCol="0">
            <a:spAutoFit/>
          </a:bodyPr>
          <a:lstStyle/>
          <a:p>
            <a:r>
              <a:rPr lang="en-US" sz="1600" dirty="0">
                <a:latin typeface="Roboto Condensed Medium" panose="02000000000000000000" pitchFamily="2" charset="0"/>
                <a:ea typeface="Roboto Condensed Medium" panose="02000000000000000000" pitchFamily="2" charset="0"/>
              </a:rPr>
              <a:t>Year 10</a:t>
            </a:r>
          </a:p>
        </p:txBody>
      </p:sp>
    </p:spTree>
    <p:extLst>
      <p:ext uri="{BB962C8B-B14F-4D97-AF65-F5344CB8AC3E}">
        <p14:creationId xmlns:p14="http://schemas.microsoft.com/office/powerpoint/2010/main" val="2209339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90481-1B3D-9CA7-9177-CD93516136D0}"/>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084B0B7D-B411-B8FF-F610-E09273319CBC}"/>
              </a:ext>
            </a:extLst>
          </p:cNvPr>
          <p:cNvSpPr txBox="1">
            <a:spLocks/>
          </p:cNvSpPr>
          <p:nvPr/>
        </p:nvSpPr>
        <p:spPr>
          <a:xfrm>
            <a:off x="511207" y="1681882"/>
            <a:ext cx="3235911" cy="4505849"/>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400" dirty="0">
                <a:solidFill>
                  <a:schemeClr val="tx1"/>
                </a:solidFill>
                <a:latin typeface="Roboto Condensed Medium" panose="02000000000000000000" pitchFamily="2" charset="0"/>
                <a:ea typeface="Roboto Condensed Medium" panose="02000000000000000000" pitchFamily="2" charset="0"/>
              </a:rPr>
              <a:t>These maps show the N65 (day) noise assessments for the forecast Year 1 (2029) and Year 10 (2038). The contours show the number of events of noise exceeding 65dbA (N65) in the daytime, for an average 24 hours in the summer, that would be experienced by people living within the contour. </a:t>
            </a:r>
          </a:p>
          <a:p>
            <a:r>
              <a:rPr lang="en-US" sz="1400" b="1" dirty="0">
                <a:solidFill>
                  <a:schemeClr val="tx1"/>
                </a:solidFill>
                <a:latin typeface="Roboto Condensed Medium" panose="02000000000000000000" pitchFamily="2" charset="0"/>
                <a:ea typeface="Roboto Condensed Medium" panose="02000000000000000000" pitchFamily="2" charset="0"/>
              </a:rPr>
              <a:t>For </a:t>
            </a:r>
            <a:r>
              <a:rPr lang="en-US" sz="1400" b="1" dirty="0">
                <a:solidFill>
                  <a:schemeClr val="tx1"/>
                </a:solidFill>
                <a:latin typeface="Roboto Condensed Black" panose="02000000000000000000" pitchFamily="2" charset="0"/>
                <a:ea typeface="Roboto Condensed Black" panose="02000000000000000000" pitchFamily="2" charset="0"/>
              </a:rPr>
              <a:t>further details see </a:t>
            </a:r>
            <a:r>
              <a:rPr lang="en-US" sz="1400" b="1" dirty="0">
                <a:solidFill>
                  <a:srgbClr val="432E4C"/>
                </a:solidFill>
                <a:latin typeface="Roboto Condensed Black" panose="02000000000000000000" pitchFamily="2" charset="0"/>
                <a:ea typeface="Roboto Condensed Black" panose="02000000000000000000" pitchFamily="2" charset="0"/>
              </a:rPr>
              <a:t>section 5.4 in </a:t>
            </a:r>
            <a:r>
              <a:rPr lang="en-US" sz="1400" b="1" dirty="0">
                <a:solidFill>
                  <a:schemeClr val="tx1"/>
                </a:solidFill>
                <a:latin typeface="Roboto Condensed Medium" panose="02000000000000000000" pitchFamily="2" charset="0"/>
                <a:ea typeface="Roboto Condensed Medium" panose="02000000000000000000" pitchFamily="2" charset="0"/>
              </a:rPr>
              <a:t>the Consultation </a:t>
            </a:r>
            <a:r>
              <a:rPr lang="en-US" sz="1400" b="1" dirty="0">
                <a:solidFill>
                  <a:schemeClr val="tx1"/>
                </a:solidFill>
                <a:latin typeface="Roboto Condensed Black" panose="02000000000000000000" pitchFamily="2" charset="0"/>
                <a:ea typeface="Roboto Condensed Black" panose="02000000000000000000" pitchFamily="2" charset="0"/>
              </a:rPr>
              <a:t>Document.</a:t>
            </a:r>
          </a:p>
          <a:p>
            <a:r>
              <a:rPr lang="en-US" sz="1400" b="1" dirty="0">
                <a:solidFill>
                  <a:srgbClr val="432E4C"/>
                </a:solidFill>
                <a:latin typeface="Roboto Condensed Black" panose="02000000000000000000" pitchFamily="2" charset="0"/>
                <a:ea typeface="Roboto Condensed Black" panose="02000000000000000000" pitchFamily="2" charset="0"/>
              </a:rPr>
              <a:t>Night-Time Noise Assessment: </a:t>
            </a:r>
            <a:br>
              <a:rPr lang="en-US" sz="1400" b="1" dirty="0">
                <a:solidFill>
                  <a:schemeClr val="tx1"/>
                </a:solidFill>
                <a:latin typeface="Roboto Condensed Black" panose="02000000000000000000" pitchFamily="2" charset="0"/>
                <a:ea typeface="Roboto Condensed Black" panose="02000000000000000000" pitchFamily="2" charset="0"/>
              </a:rPr>
            </a:br>
            <a:r>
              <a:rPr lang="en-US" sz="1400" dirty="0">
                <a:solidFill>
                  <a:schemeClr val="tx1"/>
                </a:solidFill>
                <a:latin typeface="Roboto Condensed Medium" panose="02000000000000000000" pitchFamily="2" charset="0"/>
                <a:ea typeface="Roboto Condensed Medium" panose="02000000000000000000" pitchFamily="2" charset="0"/>
              </a:rPr>
              <a:t>We have also assessed potential night-time noise (between 11pm and 7am). </a:t>
            </a:r>
            <a:br>
              <a:rPr lang="en-US" sz="1400" dirty="0">
                <a:solidFill>
                  <a:schemeClr val="tx1"/>
                </a:solidFill>
                <a:latin typeface="Roboto Condensed Medium" panose="02000000000000000000" pitchFamily="2" charset="0"/>
                <a:ea typeface="Roboto Condensed Medium" panose="02000000000000000000" pitchFamily="2" charset="0"/>
              </a:rPr>
            </a:br>
            <a:r>
              <a:rPr lang="en-US" sz="1400" dirty="0">
                <a:solidFill>
                  <a:schemeClr val="tx1"/>
                </a:solidFill>
                <a:latin typeface="Roboto Condensed Medium" panose="02000000000000000000" pitchFamily="2" charset="0"/>
                <a:ea typeface="Roboto Condensed Medium" panose="02000000000000000000" pitchFamily="2" charset="0"/>
              </a:rPr>
              <a:t>In Year 1 (2029), there will be no scheduled night flights, so no night-time noise assessment is shown. For Year 10 (2038), our assessment found that no areas would experience five or more noise events above 60 decibels during the night, so no contours are displayed.</a:t>
            </a:r>
          </a:p>
        </p:txBody>
      </p:sp>
      <p:sp>
        <p:nvSpPr>
          <p:cNvPr id="11" name="Title 4">
            <a:extLst>
              <a:ext uri="{FF2B5EF4-FFF2-40B4-BE49-F238E27FC236}">
                <a16:creationId xmlns:a16="http://schemas.microsoft.com/office/drawing/2014/main" id="{53FF42A7-9CC5-03B0-8E67-1814EF16CC11}"/>
              </a:ext>
            </a:extLst>
          </p:cNvPr>
          <p:cNvSpPr>
            <a:spLocks noGrp="1"/>
          </p:cNvSpPr>
          <p:nvPr>
            <p:ph type="title"/>
          </p:nvPr>
        </p:nvSpPr>
        <p:spPr>
          <a:xfrm>
            <a:off x="511207" y="940086"/>
            <a:ext cx="8244418" cy="648000"/>
          </a:xfrm>
        </p:spPr>
        <p:txBody>
          <a:bodyPr>
            <a:normAutofit/>
          </a:bodyPr>
          <a:lstStyle/>
          <a:p>
            <a:r>
              <a:rPr lang="en-US" sz="3200" b="1" dirty="0">
                <a:solidFill>
                  <a:srgbClr val="553A59"/>
                </a:solidFill>
                <a:latin typeface="Playfair Display Black" pitchFamily="2" charset="77"/>
              </a:rPr>
              <a:t>Combination A - Noise assessment</a:t>
            </a:r>
            <a:endParaRPr lang="en-GB" sz="3200" b="1" dirty="0">
              <a:solidFill>
                <a:srgbClr val="553A59"/>
              </a:solidFill>
              <a:latin typeface="Playfair Display Black" pitchFamily="2" charset="77"/>
            </a:endParaRPr>
          </a:p>
        </p:txBody>
      </p:sp>
      <p:sp>
        <p:nvSpPr>
          <p:cNvPr id="4" name="Rounded Rectangle 3">
            <a:extLst>
              <a:ext uri="{FF2B5EF4-FFF2-40B4-BE49-F238E27FC236}">
                <a16:creationId xmlns:a16="http://schemas.microsoft.com/office/drawing/2014/main" id="{2A1BD116-9844-0614-AC7F-04BA94C5D00B}"/>
              </a:ext>
            </a:extLst>
          </p:cNvPr>
          <p:cNvSpPr/>
          <p:nvPr/>
        </p:nvSpPr>
        <p:spPr>
          <a:xfrm>
            <a:off x="3844654" y="1681882"/>
            <a:ext cx="3953618" cy="3560678"/>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149B3CEF-530E-5C4E-1891-5E332664E240}"/>
              </a:ext>
            </a:extLst>
          </p:cNvPr>
          <p:cNvSpPr/>
          <p:nvPr/>
        </p:nvSpPr>
        <p:spPr>
          <a:xfrm>
            <a:off x="7892398" y="1681882"/>
            <a:ext cx="3953618" cy="3560678"/>
          </a:xfrm>
          <a:prstGeom prst="roundRect">
            <a:avLst/>
          </a:prstGeom>
          <a:blipFill>
            <a:blip r:embed="rId3"/>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99EBD1B-F508-D716-8A8C-96B275E34608}"/>
              </a:ext>
            </a:extLst>
          </p:cNvPr>
          <p:cNvSpPr txBox="1"/>
          <p:nvPr/>
        </p:nvSpPr>
        <p:spPr>
          <a:xfrm>
            <a:off x="5413031" y="5449824"/>
            <a:ext cx="816864" cy="338554"/>
          </a:xfrm>
          <a:prstGeom prst="rect">
            <a:avLst/>
          </a:prstGeom>
          <a:noFill/>
        </p:spPr>
        <p:txBody>
          <a:bodyPr wrap="square" rtlCol="0">
            <a:spAutoFit/>
          </a:bodyPr>
          <a:lstStyle/>
          <a:p>
            <a:r>
              <a:rPr lang="en-US" sz="1600" dirty="0">
                <a:latin typeface="Roboto Condensed Medium" panose="02000000000000000000" pitchFamily="2" charset="0"/>
                <a:ea typeface="Roboto Condensed Medium" panose="02000000000000000000" pitchFamily="2" charset="0"/>
              </a:rPr>
              <a:t>Year 1</a:t>
            </a:r>
          </a:p>
        </p:txBody>
      </p:sp>
      <p:sp>
        <p:nvSpPr>
          <p:cNvPr id="6" name="TextBox 5">
            <a:extLst>
              <a:ext uri="{FF2B5EF4-FFF2-40B4-BE49-F238E27FC236}">
                <a16:creationId xmlns:a16="http://schemas.microsoft.com/office/drawing/2014/main" id="{4D312AC1-8E2D-1C53-CC0F-35FD20E7D2CB}"/>
              </a:ext>
            </a:extLst>
          </p:cNvPr>
          <p:cNvSpPr txBox="1"/>
          <p:nvPr/>
        </p:nvSpPr>
        <p:spPr>
          <a:xfrm>
            <a:off x="9460775" y="5449824"/>
            <a:ext cx="816864" cy="338554"/>
          </a:xfrm>
          <a:prstGeom prst="rect">
            <a:avLst/>
          </a:prstGeom>
          <a:noFill/>
        </p:spPr>
        <p:txBody>
          <a:bodyPr wrap="square" rtlCol="0">
            <a:spAutoFit/>
          </a:bodyPr>
          <a:lstStyle/>
          <a:p>
            <a:r>
              <a:rPr lang="en-US" sz="1600" dirty="0">
                <a:latin typeface="Roboto Condensed Medium" panose="02000000000000000000" pitchFamily="2" charset="0"/>
                <a:ea typeface="Roboto Condensed Medium" panose="02000000000000000000" pitchFamily="2" charset="0"/>
              </a:rPr>
              <a:t>Year 10</a:t>
            </a:r>
          </a:p>
        </p:txBody>
      </p:sp>
    </p:spTree>
    <p:extLst>
      <p:ext uri="{BB962C8B-B14F-4D97-AF65-F5344CB8AC3E}">
        <p14:creationId xmlns:p14="http://schemas.microsoft.com/office/powerpoint/2010/main" val="2242201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97A48-5EE6-E9CF-943E-63926ADF3B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3B6C090-A1E2-ABA8-D6EE-1BE510DD19D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4953" t="33941" r="38442" b="26351"/>
          <a:stretch>
            <a:fillRect/>
          </a:stretch>
        </p:blipFill>
        <p:spPr>
          <a:xfrm>
            <a:off x="-170121" y="-212650"/>
            <a:ext cx="12652744" cy="7251404"/>
          </a:xfrm>
          <a:prstGeom prst="rect">
            <a:avLst/>
          </a:prstGeom>
        </p:spPr>
      </p:pic>
      <p:sp>
        <p:nvSpPr>
          <p:cNvPr id="4" name="Title 3">
            <a:extLst>
              <a:ext uri="{FF2B5EF4-FFF2-40B4-BE49-F238E27FC236}">
                <a16:creationId xmlns:a16="http://schemas.microsoft.com/office/drawing/2014/main" id="{0892D762-0183-CFCE-5372-AAB54935C4CC}"/>
              </a:ext>
            </a:extLst>
          </p:cNvPr>
          <p:cNvSpPr txBox="1">
            <a:spLocks/>
          </p:cNvSpPr>
          <p:nvPr/>
        </p:nvSpPr>
        <p:spPr>
          <a:xfrm>
            <a:off x="684141" y="4801331"/>
            <a:ext cx="10526403" cy="1444394"/>
          </a:xfrm>
          <a:prstGeom prst="rect">
            <a:avLst/>
          </a:prstGeom>
        </p:spPr>
        <p:txBody>
          <a:bodyPr vert="horz" lIns="43200" tIns="43200" rIns="43200" bIns="43200" rtlCol="0" anchor="ctr" anchorCtr="0">
            <a:no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GB" dirty="0">
                <a:solidFill>
                  <a:srgbClr val="432E4C"/>
                </a:solidFill>
                <a:latin typeface="Playfair Display" pitchFamily="2" charset="77"/>
              </a:rPr>
              <a:t>Our proposals</a:t>
            </a:r>
          </a:p>
          <a:p>
            <a:r>
              <a:rPr lang="en-GB" sz="4000" dirty="0">
                <a:solidFill>
                  <a:srgbClr val="432E4C"/>
                </a:solidFill>
                <a:latin typeface="Playfair Display Black" pitchFamily="2" charset="77"/>
              </a:rPr>
              <a:t>Combination B</a:t>
            </a:r>
          </a:p>
        </p:txBody>
      </p:sp>
      <p:pic>
        <p:nvPicPr>
          <p:cNvPr id="9" name="Picture 8">
            <a:extLst>
              <a:ext uri="{FF2B5EF4-FFF2-40B4-BE49-F238E27FC236}">
                <a16:creationId xmlns:a16="http://schemas.microsoft.com/office/drawing/2014/main" id="{A03C5B21-98E7-2A5F-1350-17C61CEA5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105" y="457200"/>
            <a:ext cx="2596835" cy="558548"/>
          </a:xfrm>
          <a:prstGeom prst="rect">
            <a:avLst/>
          </a:prstGeom>
        </p:spPr>
      </p:pic>
    </p:spTree>
    <p:extLst>
      <p:ext uri="{BB962C8B-B14F-4D97-AF65-F5344CB8AC3E}">
        <p14:creationId xmlns:p14="http://schemas.microsoft.com/office/powerpoint/2010/main" val="3467961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9245-012A-B9B1-1BC3-49DFC1C231D5}"/>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3684ED87-6320-D3F0-69A4-5C6878E820FC}"/>
              </a:ext>
            </a:extLst>
          </p:cNvPr>
          <p:cNvSpPr txBox="1">
            <a:spLocks/>
          </p:cNvSpPr>
          <p:nvPr/>
        </p:nvSpPr>
        <p:spPr>
          <a:xfrm>
            <a:off x="511207" y="1681882"/>
            <a:ext cx="3207353" cy="1686616"/>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dirty="0">
                <a:solidFill>
                  <a:schemeClr val="tx1"/>
                </a:solidFill>
                <a:latin typeface="Roboto Condensed Medium" panose="02000000000000000000" pitchFamily="2" charset="0"/>
                <a:ea typeface="Roboto Condensed Medium" panose="02000000000000000000" pitchFamily="2" charset="0"/>
              </a:rPr>
              <a:t>Map 7 shows how the individual procedures have been combined to produce combination B. </a:t>
            </a:r>
          </a:p>
          <a:p>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For further details see </a:t>
            </a:r>
            <a:r>
              <a:rPr lang="en-US" sz="1600" b="1" dirty="0">
                <a:solidFill>
                  <a:srgbClr val="553A59"/>
                </a:solidFill>
                <a:latin typeface="Roboto Condensed Black" panose="02000000000000000000" pitchFamily="2" charset="0"/>
                <a:ea typeface="Roboto Condensed Black" panose="02000000000000000000" pitchFamily="2" charset="0"/>
              </a:rPr>
              <a:t>section 6</a:t>
            </a:r>
            <a:r>
              <a:rPr lang="en-US" sz="1600" dirty="0">
                <a:solidFill>
                  <a:schemeClr val="tx1"/>
                </a:solidFill>
                <a:latin typeface="Roboto Condensed Medium" panose="02000000000000000000" pitchFamily="2" charset="0"/>
                <a:ea typeface="Roboto Condensed Medium" panose="02000000000000000000" pitchFamily="2" charset="0"/>
              </a:rPr>
              <a:t> in the Consultation Document.</a:t>
            </a:r>
            <a:endParaRPr lang="en-GB" sz="1600" dirty="0">
              <a:solidFill>
                <a:schemeClr val="tx1"/>
              </a:solidFill>
              <a:latin typeface="Roboto Condensed Medium" panose="02000000000000000000" pitchFamily="2" charset="0"/>
              <a:ea typeface="Roboto Condensed Medium" panose="02000000000000000000" pitchFamily="2" charset="0"/>
            </a:endParaRPr>
          </a:p>
        </p:txBody>
      </p:sp>
      <p:sp>
        <p:nvSpPr>
          <p:cNvPr id="11" name="Title 4">
            <a:extLst>
              <a:ext uri="{FF2B5EF4-FFF2-40B4-BE49-F238E27FC236}">
                <a16:creationId xmlns:a16="http://schemas.microsoft.com/office/drawing/2014/main" id="{15AABA8B-3516-7B91-5FA8-257EB394C45D}"/>
              </a:ext>
            </a:extLst>
          </p:cNvPr>
          <p:cNvSpPr>
            <a:spLocks noGrp="1"/>
          </p:cNvSpPr>
          <p:nvPr>
            <p:ph type="title"/>
          </p:nvPr>
        </p:nvSpPr>
        <p:spPr>
          <a:xfrm>
            <a:off x="511207" y="940086"/>
            <a:ext cx="8244418" cy="648000"/>
          </a:xfrm>
        </p:spPr>
        <p:txBody>
          <a:bodyPr>
            <a:normAutofit/>
          </a:bodyPr>
          <a:lstStyle/>
          <a:p>
            <a:r>
              <a:rPr lang="en-US" sz="3200" b="1" dirty="0">
                <a:solidFill>
                  <a:srgbClr val="553A59"/>
                </a:solidFill>
                <a:latin typeface="Playfair Display Black" pitchFamily="2" charset="77"/>
              </a:rPr>
              <a:t>Map 7 - Design Combination B</a:t>
            </a:r>
            <a:endParaRPr lang="en-GB" sz="3200" b="1" dirty="0">
              <a:solidFill>
                <a:srgbClr val="553A59"/>
              </a:solidFill>
              <a:latin typeface="Playfair Display Black" pitchFamily="2" charset="77"/>
            </a:endParaRPr>
          </a:p>
        </p:txBody>
      </p:sp>
      <p:sp>
        <p:nvSpPr>
          <p:cNvPr id="2" name="Rounded Rectangle 1">
            <a:extLst>
              <a:ext uri="{FF2B5EF4-FFF2-40B4-BE49-F238E27FC236}">
                <a16:creationId xmlns:a16="http://schemas.microsoft.com/office/drawing/2014/main" id="{5B44CA2C-55BE-69B5-9846-A383276C86E0}"/>
              </a:ext>
            </a:extLst>
          </p:cNvPr>
          <p:cNvSpPr/>
          <p:nvPr/>
        </p:nvSpPr>
        <p:spPr>
          <a:xfrm>
            <a:off x="3841199" y="1681882"/>
            <a:ext cx="7839593" cy="4511654"/>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6031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CD7C0-9D2F-85AB-200B-423453B531BD}"/>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5694243A-EF63-F100-212B-A7D41C755B92}"/>
              </a:ext>
            </a:extLst>
          </p:cNvPr>
          <p:cNvSpPr txBox="1">
            <a:spLocks/>
          </p:cNvSpPr>
          <p:nvPr/>
        </p:nvSpPr>
        <p:spPr>
          <a:xfrm>
            <a:off x="511207" y="1681882"/>
            <a:ext cx="2975705" cy="3410164"/>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dirty="0">
                <a:solidFill>
                  <a:schemeClr val="tx1"/>
                </a:solidFill>
                <a:latin typeface="Roboto Condensed Medium" panose="02000000000000000000" pitchFamily="2" charset="0"/>
                <a:ea typeface="Roboto Condensed Medium" panose="02000000000000000000" pitchFamily="2" charset="0"/>
              </a:rPr>
              <a:t>These maps show the calculated noise contour for the forecast Year 1 (2029) and Year 10 (2038) with average noise levels expected to exceed 51dBA exceed 51dBA </a:t>
            </a:r>
            <a:r>
              <a:rPr lang="en-US" sz="1600" dirty="0" err="1">
                <a:solidFill>
                  <a:schemeClr val="tx1"/>
                </a:solidFill>
                <a:latin typeface="Roboto Condensed Medium" panose="02000000000000000000" pitchFamily="2" charset="0"/>
                <a:ea typeface="Roboto Condensed Medium" panose="02000000000000000000" pitchFamily="2" charset="0"/>
              </a:rPr>
              <a:t>Laeq</a:t>
            </a:r>
            <a:r>
              <a:rPr lang="en-US" sz="1600" dirty="0">
                <a:solidFill>
                  <a:schemeClr val="tx1"/>
                </a:solidFill>
                <a:latin typeface="Roboto Condensed Medium" panose="02000000000000000000" pitchFamily="2" charset="0"/>
                <a:ea typeface="Roboto Condensed Medium" panose="02000000000000000000" pitchFamily="2" charset="0"/>
              </a:rPr>
              <a:t>; this represents the average noise levels for the </a:t>
            </a:r>
            <a:br>
              <a:rPr lang="en-US" sz="1600" dirty="0">
                <a:solidFill>
                  <a:schemeClr val="tx1"/>
                </a:solidFill>
                <a:latin typeface="Roboto Condensed Medium" panose="02000000000000000000" pitchFamily="2" charset="0"/>
                <a:ea typeface="Roboto Condensed Medium" panose="02000000000000000000" pitchFamily="2" charset="0"/>
              </a:rPr>
            </a:br>
            <a:r>
              <a:rPr lang="en-US" sz="1600" dirty="0">
                <a:solidFill>
                  <a:schemeClr val="tx1"/>
                </a:solidFill>
                <a:latin typeface="Roboto Condensed Medium" panose="02000000000000000000" pitchFamily="2" charset="0"/>
                <a:ea typeface="Roboto Condensed Medium" panose="02000000000000000000" pitchFamily="2" charset="0"/>
              </a:rPr>
              <a:t>16-hour period between 0700 </a:t>
            </a:r>
            <a:br>
              <a:rPr lang="en-US" sz="1600" dirty="0">
                <a:solidFill>
                  <a:schemeClr val="tx1"/>
                </a:solidFill>
                <a:latin typeface="Roboto Condensed Medium" panose="02000000000000000000" pitchFamily="2" charset="0"/>
                <a:ea typeface="Roboto Condensed Medium" panose="02000000000000000000" pitchFamily="2" charset="0"/>
              </a:rPr>
            </a:br>
            <a:r>
              <a:rPr lang="en-US" sz="1600" dirty="0">
                <a:solidFill>
                  <a:schemeClr val="tx1"/>
                </a:solidFill>
                <a:latin typeface="Roboto Condensed Medium" panose="02000000000000000000" pitchFamily="2" charset="0"/>
                <a:ea typeface="Roboto Condensed Medium" panose="02000000000000000000" pitchFamily="2" charset="0"/>
              </a:rPr>
              <a:t>and 2300 </a:t>
            </a:r>
            <a:r>
              <a:rPr lang="en-US" sz="1600" dirty="0" err="1">
                <a:solidFill>
                  <a:schemeClr val="tx1"/>
                </a:solidFill>
                <a:latin typeface="Roboto Condensed Medium" panose="02000000000000000000" pitchFamily="2" charset="0"/>
                <a:ea typeface="Roboto Condensed Medium" panose="02000000000000000000" pitchFamily="2" charset="0"/>
              </a:rPr>
              <a:t>hrs</a:t>
            </a:r>
            <a:r>
              <a:rPr lang="en-US" sz="1600" dirty="0">
                <a:solidFill>
                  <a:schemeClr val="tx1"/>
                </a:solidFill>
                <a:latin typeface="Roboto Condensed Medium" panose="02000000000000000000" pitchFamily="2" charset="0"/>
                <a:ea typeface="Roboto Condensed Medium" panose="02000000000000000000" pitchFamily="2" charset="0"/>
              </a:rPr>
              <a:t> during the </a:t>
            </a:r>
            <a:br>
              <a:rPr lang="en-US" sz="1600" dirty="0">
                <a:solidFill>
                  <a:schemeClr val="tx1"/>
                </a:solidFill>
                <a:latin typeface="Roboto Condensed Medium" panose="02000000000000000000" pitchFamily="2" charset="0"/>
                <a:ea typeface="Roboto Condensed Medium" panose="02000000000000000000" pitchFamily="2" charset="0"/>
              </a:rPr>
            </a:br>
            <a:r>
              <a:rPr lang="en-US" sz="1600" dirty="0">
                <a:solidFill>
                  <a:schemeClr val="tx1"/>
                </a:solidFill>
                <a:latin typeface="Roboto Condensed Medium" panose="02000000000000000000" pitchFamily="2" charset="0"/>
                <a:ea typeface="Roboto Condensed Medium" panose="02000000000000000000" pitchFamily="2" charset="0"/>
              </a:rPr>
              <a:t>summer season.  </a:t>
            </a:r>
          </a:p>
          <a:p>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For further details see </a:t>
            </a:r>
            <a:r>
              <a:rPr lang="en-US" sz="1600" b="1" dirty="0">
                <a:solidFill>
                  <a:srgbClr val="432E4C"/>
                </a:solidFill>
                <a:latin typeface="Roboto Condensed Black" panose="02000000000000000000" pitchFamily="2" charset="0"/>
                <a:ea typeface="Roboto Condensed Black" panose="02000000000000000000" pitchFamily="2" charset="0"/>
              </a:rPr>
              <a:t>section 6.3 </a:t>
            </a:r>
            <a:r>
              <a:rPr lang="en-US" sz="1600" dirty="0">
                <a:solidFill>
                  <a:schemeClr val="tx1"/>
                </a:solidFill>
                <a:latin typeface="Roboto Condensed Medium" panose="02000000000000000000" pitchFamily="2" charset="0"/>
                <a:ea typeface="Roboto Condensed Medium" panose="02000000000000000000" pitchFamily="2" charset="0"/>
              </a:rPr>
              <a:t>in the Consultation Document.</a:t>
            </a:r>
            <a:endParaRPr lang="en-GB" sz="1600" dirty="0">
              <a:solidFill>
                <a:schemeClr val="tx1"/>
              </a:solidFill>
              <a:latin typeface="Roboto Condensed Medium" panose="02000000000000000000" pitchFamily="2" charset="0"/>
              <a:ea typeface="Roboto Condensed Medium" panose="02000000000000000000" pitchFamily="2" charset="0"/>
            </a:endParaRPr>
          </a:p>
        </p:txBody>
      </p:sp>
      <p:sp>
        <p:nvSpPr>
          <p:cNvPr id="11" name="Title 4">
            <a:extLst>
              <a:ext uri="{FF2B5EF4-FFF2-40B4-BE49-F238E27FC236}">
                <a16:creationId xmlns:a16="http://schemas.microsoft.com/office/drawing/2014/main" id="{FD66315C-5E8C-9CEE-774D-4AB83B682BA1}"/>
              </a:ext>
            </a:extLst>
          </p:cNvPr>
          <p:cNvSpPr>
            <a:spLocks noGrp="1"/>
          </p:cNvSpPr>
          <p:nvPr>
            <p:ph type="title"/>
          </p:nvPr>
        </p:nvSpPr>
        <p:spPr>
          <a:xfrm>
            <a:off x="511207" y="940086"/>
            <a:ext cx="8244418" cy="648000"/>
          </a:xfrm>
        </p:spPr>
        <p:txBody>
          <a:bodyPr>
            <a:normAutofit/>
          </a:bodyPr>
          <a:lstStyle/>
          <a:p>
            <a:r>
              <a:rPr lang="en-US" sz="3200" b="1" dirty="0">
                <a:solidFill>
                  <a:srgbClr val="553A59"/>
                </a:solidFill>
                <a:latin typeface="Playfair Display Black" pitchFamily="2" charset="77"/>
              </a:rPr>
              <a:t>Combination B - Noise assessment</a:t>
            </a:r>
            <a:endParaRPr lang="en-GB" sz="3200" b="1" dirty="0">
              <a:solidFill>
                <a:srgbClr val="553A59"/>
              </a:solidFill>
              <a:latin typeface="Playfair Display Black" pitchFamily="2" charset="77"/>
            </a:endParaRPr>
          </a:p>
        </p:txBody>
      </p:sp>
      <p:sp>
        <p:nvSpPr>
          <p:cNvPr id="4" name="Rounded Rectangle 3">
            <a:extLst>
              <a:ext uri="{FF2B5EF4-FFF2-40B4-BE49-F238E27FC236}">
                <a16:creationId xmlns:a16="http://schemas.microsoft.com/office/drawing/2014/main" id="{50E08AA9-5BAB-C6C9-EEA1-5A744B30AE7E}"/>
              </a:ext>
            </a:extLst>
          </p:cNvPr>
          <p:cNvSpPr/>
          <p:nvPr/>
        </p:nvSpPr>
        <p:spPr>
          <a:xfrm>
            <a:off x="3747118" y="1681882"/>
            <a:ext cx="3953618" cy="3560678"/>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F0DAED8-16BD-9D59-556B-7F1CC2C683F6}"/>
              </a:ext>
            </a:extLst>
          </p:cNvPr>
          <p:cNvSpPr txBox="1"/>
          <p:nvPr/>
        </p:nvSpPr>
        <p:spPr>
          <a:xfrm>
            <a:off x="5315495" y="5449824"/>
            <a:ext cx="816864" cy="338554"/>
          </a:xfrm>
          <a:prstGeom prst="rect">
            <a:avLst/>
          </a:prstGeom>
          <a:noFill/>
        </p:spPr>
        <p:txBody>
          <a:bodyPr wrap="square" rtlCol="0">
            <a:spAutoFit/>
          </a:bodyPr>
          <a:lstStyle/>
          <a:p>
            <a:r>
              <a:rPr lang="en-US" sz="1600" dirty="0">
                <a:latin typeface="Roboto Condensed Medium" panose="02000000000000000000" pitchFamily="2" charset="0"/>
                <a:ea typeface="Roboto Condensed Medium" panose="02000000000000000000" pitchFamily="2" charset="0"/>
              </a:rPr>
              <a:t>Year 1</a:t>
            </a:r>
          </a:p>
        </p:txBody>
      </p:sp>
      <p:sp>
        <p:nvSpPr>
          <p:cNvPr id="8" name="TextBox 7">
            <a:extLst>
              <a:ext uri="{FF2B5EF4-FFF2-40B4-BE49-F238E27FC236}">
                <a16:creationId xmlns:a16="http://schemas.microsoft.com/office/drawing/2014/main" id="{CB251E94-5007-D450-5322-D3AEE6605854}"/>
              </a:ext>
            </a:extLst>
          </p:cNvPr>
          <p:cNvSpPr txBox="1"/>
          <p:nvPr/>
        </p:nvSpPr>
        <p:spPr>
          <a:xfrm>
            <a:off x="9363239" y="5449824"/>
            <a:ext cx="816864" cy="338554"/>
          </a:xfrm>
          <a:prstGeom prst="rect">
            <a:avLst/>
          </a:prstGeom>
          <a:noFill/>
        </p:spPr>
        <p:txBody>
          <a:bodyPr wrap="square" rtlCol="0">
            <a:spAutoFit/>
          </a:bodyPr>
          <a:lstStyle/>
          <a:p>
            <a:r>
              <a:rPr lang="en-US" sz="1600" dirty="0">
                <a:latin typeface="Roboto Condensed Medium" panose="02000000000000000000" pitchFamily="2" charset="0"/>
                <a:ea typeface="Roboto Condensed Medium" panose="02000000000000000000" pitchFamily="2" charset="0"/>
              </a:rPr>
              <a:t>Year 10</a:t>
            </a:r>
          </a:p>
        </p:txBody>
      </p:sp>
      <p:pic>
        <p:nvPicPr>
          <p:cNvPr id="6" name="Picture 5">
            <a:extLst>
              <a:ext uri="{FF2B5EF4-FFF2-40B4-BE49-F238E27FC236}">
                <a16:creationId xmlns:a16="http://schemas.microsoft.com/office/drawing/2014/main" id="{62E42B6F-8858-5F23-973E-FAFA41A3F7A1}"/>
              </a:ext>
            </a:extLst>
          </p:cNvPr>
          <p:cNvPicPr>
            <a:picLocks noChangeAspect="1"/>
          </p:cNvPicPr>
          <p:nvPr/>
        </p:nvPicPr>
        <p:blipFill>
          <a:blip r:embed="rId3"/>
          <a:srcRect t="9700" r="3952"/>
          <a:stretch>
            <a:fillRect/>
          </a:stretch>
        </p:blipFill>
        <p:spPr>
          <a:xfrm>
            <a:off x="7794862" y="1681882"/>
            <a:ext cx="4165490" cy="35606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94304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E7B98-5C4A-94A2-0473-F5CD3FF253C5}"/>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56DEB90F-9596-A959-30EC-EEA0AFD62554}"/>
              </a:ext>
            </a:extLst>
          </p:cNvPr>
          <p:cNvSpPr txBox="1">
            <a:spLocks/>
          </p:cNvSpPr>
          <p:nvPr/>
        </p:nvSpPr>
        <p:spPr>
          <a:xfrm>
            <a:off x="511207" y="1681882"/>
            <a:ext cx="3235911" cy="4592026"/>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400" dirty="0">
                <a:solidFill>
                  <a:schemeClr val="tx1"/>
                </a:solidFill>
                <a:latin typeface="Roboto Condensed Medium" panose="02000000000000000000" pitchFamily="2" charset="0"/>
                <a:ea typeface="Roboto Condensed Medium" panose="02000000000000000000" pitchFamily="2" charset="0"/>
              </a:rPr>
              <a:t>These maps show the N65 (day) noise assessments for the forecast Year 1 (2029) and Year 10 (2038). The contours show the number of events of noise exceeding 65dbA (N65) in the daytime, for an average 24 hours in the summer, that would be experienced by people living within the contour. </a:t>
            </a:r>
          </a:p>
          <a:p>
            <a:r>
              <a:rPr lang="en-US" sz="1400" b="1" dirty="0">
                <a:solidFill>
                  <a:schemeClr val="tx1"/>
                </a:solidFill>
                <a:latin typeface="Roboto Condensed Black" panose="02000000000000000000" pitchFamily="2" charset="0"/>
                <a:ea typeface="Roboto Condensed Black" panose="02000000000000000000" pitchFamily="2" charset="0"/>
              </a:rPr>
              <a:t>For further details see </a:t>
            </a:r>
            <a:r>
              <a:rPr lang="en-US" sz="1400" b="1" dirty="0">
                <a:solidFill>
                  <a:srgbClr val="553A59"/>
                </a:solidFill>
                <a:latin typeface="Roboto Condensed Black" panose="02000000000000000000" pitchFamily="2" charset="0"/>
                <a:ea typeface="Roboto Condensed Black" panose="02000000000000000000" pitchFamily="2" charset="0"/>
              </a:rPr>
              <a:t>section 6.4</a:t>
            </a:r>
            <a:r>
              <a:rPr lang="en-US" sz="1400" b="1" dirty="0">
                <a:solidFill>
                  <a:schemeClr val="tx1"/>
                </a:solidFill>
                <a:latin typeface="Roboto Condensed Black" panose="02000000000000000000" pitchFamily="2" charset="0"/>
                <a:ea typeface="Roboto Condensed Black" panose="02000000000000000000" pitchFamily="2" charset="0"/>
              </a:rPr>
              <a:t> in the Consultation Document.</a:t>
            </a:r>
          </a:p>
          <a:p>
            <a:r>
              <a:rPr lang="en-US" sz="1400" b="1" dirty="0">
                <a:solidFill>
                  <a:srgbClr val="553A59"/>
                </a:solidFill>
                <a:latin typeface="Roboto Condensed Black" panose="02000000000000000000" pitchFamily="2" charset="0"/>
                <a:ea typeface="Roboto Condensed Black" panose="02000000000000000000" pitchFamily="2" charset="0"/>
              </a:rPr>
              <a:t>Night-Time Noise Assessment: </a:t>
            </a:r>
          </a:p>
          <a:p>
            <a:r>
              <a:rPr lang="en-US" sz="1400" dirty="0">
                <a:solidFill>
                  <a:schemeClr val="tx1"/>
                </a:solidFill>
                <a:latin typeface="Roboto Condensed Medium" panose="02000000000000000000" pitchFamily="2" charset="0"/>
                <a:ea typeface="Roboto Condensed Medium" panose="02000000000000000000" pitchFamily="2" charset="0"/>
              </a:rPr>
              <a:t>We have also assessed potential night-time noise (between 11pm and 7am). </a:t>
            </a:r>
          </a:p>
          <a:p>
            <a:r>
              <a:rPr lang="en-US" sz="1400" dirty="0">
                <a:solidFill>
                  <a:schemeClr val="tx1"/>
                </a:solidFill>
                <a:latin typeface="Roboto Condensed Medium" panose="02000000000000000000" pitchFamily="2" charset="0"/>
                <a:ea typeface="Roboto Condensed Medium" panose="02000000000000000000" pitchFamily="2" charset="0"/>
              </a:rPr>
              <a:t>In Year 1 (2029), there will be no scheduled night flights, so no night-time noise assessment is shown. For Year 10 (2038), our assessment found that no areas would experience five or more noise events above 60 decibels during the night, so no contours are displayed.</a:t>
            </a:r>
          </a:p>
        </p:txBody>
      </p:sp>
      <p:sp>
        <p:nvSpPr>
          <p:cNvPr id="11" name="Title 4">
            <a:extLst>
              <a:ext uri="{FF2B5EF4-FFF2-40B4-BE49-F238E27FC236}">
                <a16:creationId xmlns:a16="http://schemas.microsoft.com/office/drawing/2014/main" id="{AB465BE6-5FCA-85B5-378F-C075DDEF14B5}"/>
              </a:ext>
            </a:extLst>
          </p:cNvPr>
          <p:cNvSpPr>
            <a:spLocks noGrp="1"/>
          </p:cNvSpPr>
          <p:nvPr>
            <p:ph type="title"/>
          </p:nvPr>
        </p:nvSpPr>
        <p:spPr>
          <a:xfrm>
            <a:off x="511207" y="940086"/>
            <a:ext cx="8244418" cy="648000"/>
          </a:xfrm>
        </p:spPr>
        <p:txBody>
          <a:bodyPr>
            <a:normAutofit/>
          </a:bodyPr>
          <a:lstStyle/>
          <a:p>
            <a:r>
              <a:rPr lang="en-US" sz="3200" b="1" dirty="0">
                <a:solidFill>
                  <a:srgbClr val="553A59"/>
                </a:solidFill>
                <a:latin typeface="Playfair Display Black" pitchFamily="2" charset="77"/>
              </a:rPr>
              <a:t>Combination B - Noise assessment</a:t>
            </a:r>
            <a:endParaRPr lang="en-GB" sz="3200" b="1" dirty="0">
              <a:solidFill>
                <a:srgbClr val="553A59"/>
              </a:solidFill>
              <a:latin typeface="Playfair Display Black" pitchFamily="2" charset="77"/>
            </a:endParaRPr>
          </a:p>
        </p:txBody>
      </p:sp>
      <p:sp>
        <p:nvSpPr>
          <p:cNvPr id="4" name="Rounded Rectangle 3">
            <a:extLst>
              <a:ext uri="{FF2B5EF4-FFF2-40B4-BE49-F238E27FC236}">
                <a16:creationId xmlns:a16="http://schemas.microsoft.com/office/drawing/2014/main" id="{62E58322-8C93-C0FF-92F7-2D302E28330B}"/>
              </a:ext>
            </a:extLst>
          </p:cNvPr>
          <p:cNvSpPr/>
          <p:nvPr/>
        </p:nvSpPr>
        <p:spPr>
          <a:xfrm>
            <a:off x="3844654" y="1681882"/>
            <a:ext cx="3953618" cy="3560678"/>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C02D0D7E-BB1A-BFEE-7C36-2D9CA7C1A12B}"/>
              </a:ext>
            </a:extLst>
          </p:cNvPr>
          <p:cNvSpPr/>
          <p:nvPr/>
        </p:nvSpPr>
        <p:spPr>
          <a:xfrm>
            <a:off x="7892398" y="1681882"/>
            <a:ext cx="3953618" cy="3560678"/>
          </a:xfrm>
          <a:prstGeom prst="roundRect">
            <a:avLst/>
          </a:prstGeom>
          <a:blipFill>
            <a:blip r:embed="rId3"/>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177B017-E088-706F-5226-82FEE0C8C1F4}"/>
              </a:ext>
            </a:extLst>
          </p:cNvPr>
          <p:cNvSpPr txBox="1"/>
          <p:nvPr/>
        </p:nvSpPr>
        <p:spPr>
          <a:xfrm>
            <a:off x="5413031" y="5449824"/>
            <a:ext cx="816864" cy="338554"/>
          </a:xfrm>
          <a:prstGeom prst="rect">
            <a:avLst/>
          </a:prstGeom>
          <a:noFill/>
        </p:spPr>
        <p:txBody>
          <a:bodyPr wrap="square" rtlCol="0">
            <a:spAutoFit/>
          </a:bodyPr>
          <a:lstStyle/>
          <a:p>
            <a:r>
              <a:rPr lang="en-US" sz="1600" dirty="0">
                <a:latin typeface="Roboto Condensed Medium" panose="02000000000000000000" pitchFamily="2" charset="0"/>
                <a:ea typeface="Roboto Condensed Medium" panose="02000000000000000000" pitchFamily="2" charset="0"/>
              </a:rPr>
              <a:t>Year 1</a:t>
            </a:r>
          </a:p>
        </p:txBody>
      </p:sp>
      <p:sp>
        <p:nvSpPr>
          <p:cNvPr id="6" name="TextBox 5">
            <a:extLst>
              <a:ext uri="{FF2B5EF4-FFF2-40B4-BE49-F238E27FC236}">
                <a16:creationId xmlns:a16="http://schemas.microsoft.com/office/drawing/2014/main" id="{AA4A35A5-FFCF-8B9D-D324-81ADF817D2EA}"/>
              </a:ext>
            </a:extLst>
          </p:cNvPr>
          <p:cNvSpPr txBox="1"/>
          <p:nvPr/>
        </p:nvSpPr>
        <p:spPr>
          <a:xfrm>
            <a:off x="9460775" y="5449824"/>
            <a:ext cx="816864" cy="338554"/>
          </a:xfrm>
          <a:prstGeom prst="rect">
            <a:avLst/>
          </a:prstGeom>
          <a:noFill/>
        </p:spPr>
        <p:txBody>
          <a:bodyPr wrap="square" rtlCol="0">
            <a:spAutoFit/>
          </a:bodyPr>
          <a:lstStyle/>
          <a:p>
            <a:r>
              <a:rPr lang="en-US" sz="1600" dirty="0">
                <a:latin typeface="Roboto Condensed Medium" panose="02000000000000000000" pitchFamily="2" charset="0"/>
                <a:ea typeface="Roboto Condensed Medium" panose="02000000000000000000" pitchFamily="2" charset="0"/>
              </a:rPr>
              <a:t>Year 10</a:t>
            </a:r>
          </a:p>
        </p:txBody>
      </p:sp>
    </p:spTree>
    <p:extLst>
      <p:ext uri="{BB962C8B-B14F-4D97-AF65-F5344CB8AC3E}">
        <p14:creationId xmlns:p14="http://schemas.microsoft.com/office/powerpoint/2010/main" val="3916252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FBB88CB-30A5-4108-B723-42A55A5F9423}"/>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Background</a:t>
            </a:r>
          </a:p>
        </p:txBody>
      </p:sp>
      <p:sp>
        <p:nvSpPr>
          <p:cNvPr id="3" name="Content Placeholder 5">
            <a:extLst>
              <a:ext uri="{FF2B5EF4-FFF2-40B4-BE49-F238E27FC236}">
                <a16:creationId xmlns:a16="http://schemas.microsoft.com/office/drawing/2014/main" id="{4A4FCC7E-974A-462C-819B-E00DF8B74F95}"/>
              </a:ext>
            </a:extLst>
          </p:cNvPr>
          <p:cNvSpPr txBox="1">
            <a:spLocks/>
          </p:cNvSpPr>
          <p:nvPr/>
        </p:nvSpPr>
        <p:spPr>
          <a:xfrm>
            <a:off x="511207" y="1681883"/>
            <a:ext cx="8797180" cy="4236031"/>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nSpc>
                <a:spcPct val="120000"/>
              </a:lnSpc>
              <a:spcBef>
                <a:spcPts val="720"/>
              </a:spcBef>
              <a:spcAft>
                <a:spcPts val="720"/>
              </a:spcAft>
              <a:buClr>
                <a:srgbClr val="432E4C"/>
              </a:buClr>
              <a:buFont typeface="Arial" panose="020B0604020202020204" pitchFamily="34" charset="0"/>
              <a:buChar char="•"/>
            </a:pPr>
            <a:r>
              <a:rPr lang="en-GB" sz="1600" b="1" dirty="0" err="1">
                <a:solidFill>
                  <a:srgbClr val="553A59"/>
                </a:solidFill>
                <a:latin typeface="Roboto Condensed Black" panose="02000000000000000000" pitchFamily="2" charset="0"/>
                <a:ea typeface="Roboto Condensed Black" panose="02000000000000000000" pitchFamily="2" charset="0"/>
              </a:rPr>
              <a:t>RiverOak</a:t>
            </a:r>
            <a:r>
              <a:rPr lang="en-GB" sz="1600" b="1" dirty="0">
                <a:solidFill>
                  <a:srgbClr val="553A59"/>
                </a:solidFill>
                <a:latin typeface="Roboto Condensed Black" panose="02000000000000000000" pitchFamily="2" charset="0"/>
                <a:ea typeface="Roboto Condensed Black" panose="02000000000000000000" pitchFamily="2" charset="0"/>
              </a:rPr>
              <a:t> Strategic Partners </a:t>
            </a:r>
            <a:r>
              <a:rPr lang="en-GB" sz="1600" dirty="0">
                <a:solidFill>
                  <a:schemeClr val="tx1"/>
                </a:solidFill>
                <a:latin typeface="Roboto Condensed Medium" panose="02000000000000000000" pitchFamily="2" charset="0"/>
                <a:ea typeface="Roboto Condensed Medium" panose="02000000000000000000" pitchFamily="2" charset="0"/>
              </a:rPr>
              <a:t>(RSP) proceeding with the reopening Manston Airport.</a:t>
            </a:r>
          </a:p>
          <a:p>
            <a:pPr marL="342900" indent="-342900">
              <a:lnSpc>
                <a:spcPct val="120000"/>
              </a:lnSpc>
              <a:spcBef>
                <a:spcPts val="720"/>
              </a:spcBef>
              <a:spcAft>
                <a:spcPts val="720"/>
              </a:spcAft>
              <a:buClr>
                <a:srgbClr val="432E4C"/>
              </a:buClr>
              <a:buFont typeface="Arial" panose="020B0604020202020204" pitchFamily="34" charset="0"/>
              <a:buChar char="•"/>
            </a:pPr>
            <a:r>
              <a:rPr lang="en-GB" sz="1600" dirty="0">
                <a:solidFill>
                  <a:schemeClr val="tx1"/>
                </a:solidFill>
                <a:latin typeface="Roboto Condensed Medium" panose="02000000000000000000" pitchFamily="2" charset="0"/>
                <a:ea typeface="Roboto Condensed Medium" panose="02000000000000000000" pitchFamily="2" charset="0"/>
              </a:rPr>
              <a:t>Development Consent Order (DCO) application was approved in August 2022, </a:t>
            </a:r>
            <a:br>
              <a:rPr lang="en-GB" sz="1600" dirty="0">
                <a:solidFill>
                  <a:schemeClr val="tx1"/>
                </a:solidFill>
                <a:latin typeface="Roboto Condensed Medium" panose="02000000000000000000" pitchFamily="2" charset="0"/>
                <a:ea typeface="Roboto Condensed Medium" panose="02000000000000000000" pitchFamily="2" charset="0"/>
              </a:rPr>
            </a:br>
            <a:r>
              <a:rPr lang="en-GB" sz="1600" dirty="0">
                <a:solidFill>
                  <a:schemeClr val="tx1"/>
                </a:solidFill>
                <a:latin typeface="Roboto Condensed Medium" panose="02000000000000000000" pitchFamily="2" charset="0"/>
                <a:ea typeface="Roboto Condensed Medium" panose="02000000000000000000" pitchFamily="2" charset="0"/>
              </a:rPr>
              <a:t>but project progress has been delayed due to legal challenges.</a:t>
            </a:r>
          </a:p>
          <a:p>
            <a:pPr marL="342900" indent="-342900">
              <a:lnSpc>
                <a:spcPct val="120000"/>
              </a:lnSpc>
              <a:spcBef>
                <a:spcPts val="720"/>
              </a:spcBef>
              <a:spcAft>
                <a:spcPts val="720"/>
              </a:spcAft>
              <a:buClr>
                <a:srgbClr val="432E4C"/>
              </a:buClr>
              <a:buFont typeface="Arial" panose="020B0604020202020204" pitchFamily="34" charset="0"/>
              <a:buChar char="•"/>
            </a:pPr>
            <a:r>
              <a:rPr lang="en-GB" sz="1600" dirty="0">
                <a:solidFill>
                  <a:schemeClr val="tx1"/>
                </a:solidFill>
                <a:latin typeface="Roboto Condensed Medium" panose="02000000000000000000" pitchFamily="2" charset="0"/>
                <a:ea typeface="Roboto Condensed Medium" panose="02000000000000000000" pitchFamily="2" charset="0"/>
              </a:rPr>
              <a:t>This consultation focuses solely on the proposed design of the airspace and procedures </a:t>
            </a:r>
            <a:br>
              <a:rPr lang="en-GB" sz="1600" dirty="0">
                <a:solidFill>
                  <a:schemeClr val="tx1"/>
                </a:solidFill>
                <a:latin typeface="Roboto Condensed Medium" panose="02000000000000000000" pitchFamily="2" charset="0"/>
                <a:ea typeface="Roboto Condensed Medium" panose="02000000000000000000" pitchFamily="2" charset="0"/>
              </a:rPr>
            </a:br>
            <a:r>
              <a:rPr lang="en-GB" sz="1600" dirty="0">
                <a:solidFill>
                  <a:schemeClr val="tx1"/>
                </a:solidFill>
                <a:latin typeface="Roboto Condensed Medium" panose="02000000000000000000" pitchFamily="2" charset="0"/>
                <a:ea typeface="Roboto Condensed Medium" panose="02000000000000000000" pitchFamily="2" charset="0"/>
              </a:rPr>
              <a:t>above Manston and is not about re-opening the airport or ground infrastructure.</a:t>
            </a:r>
          </a:p>
          <a:p>
            <a:pPr marL="342900" indent="-342900">
              <a:lnSpc>
                <a:spcPct val="120000"/>
              </a:lnSpc>
              <a:spcBef>
                <a:spcPts val="720"/>
              </a:spcBef>
              <a:spcAft>
                <a:spcPts val="720"/>
              </a:spcAft>
              <a:buClr>
                <a:srgbClr val="432E4C"/>
              </a:buClr>
              <a:buFont typeface="Arial" panose="020B0604020202020204" pitchFamily="34" charset="0"/>
              <a:buChar char="•"/>
            </a:pPr>
            <a:r>
              <a:rPr lang="en-GB" sz="1600" dirty="0">
                <a:solidFill>
                  <a:schemeClr val="tx1"/>
                </a:solidFill>
                <a:latin typeface="Roboto Condensed Medium" panose="02000000000000000000" pitchFamily="2" charset="0"/>
                <a:ea typeface="Roboto Condensed Medium" panose="02000000000000000000" pitchFamily="2" charset="0"/>
              </a:rPr>
              <a:t>A submitted and approved Airspace Change proposal is required for the airport </a:t>
            </a:r>
            <a:br>
              <a:rPr lang="en-GB" sz="1600" dirty="0">
                <a:solidFill>
                  <a:schemeClr val="tx1"/>
                </a:solidFill>
                <a:latin typeface="Roboto Condensed Medium" panose="02000000000000000000" pitchFamily="2" charset="0"/>
                <a:ea typeface="Roboto Condensed Medium" panose="02000000000000000000" pitchFamily="2" charset="0"/>
              </a:rPr>
            </a:br>
            <a:r>
              <a:rPr lang="en-GB" sz="1600" dirty="0">
                <a:solidFill>
                  <a:schemeClr val="tx1"/>
                </a:solidFill>
                <a:latin typeface="Roboto Condensed Medium" panose="02000000000000000000" pitchFamily="2" charset="0"/>
                <a:ea typeface="Roboto Condensed Medium" panose="02000000000000000000" pitchFamily="2" charset="0"/>
              </a:rPr>
              <a:t>to reopen and the airspace to be activated.</a:t>
            </a:r>
          </a:p>
          <a:p>
            <a:pPr marL="342900" indent="-342900">
              <a:lnSpc>
                <a:spcPct val="120000"/>
              </a:lnSpc>
              <a:spcBef>
                <a:spcPts val="720"/>
              </a:spcBef>
              <a:spcAft>
                <a:spcPts val="720"/>
              </a:spcAft>
              <a:buClr>
                <a:srgbClr val="432E4C"/>
              </a:buClr>
              <a:buFont typeface="Arial" panose="020B0604020202020204" pitchFamily="34" charset="0"/>
              <a:buChar char="•"/>
            </a:pPr>
            <a:r>
              <a:rPr lang="en-GB" sz="1600" dirty="0">
                <a:solidFill>
                  <a:schemeClr val="tx1"/>
                </a:solidFill>
                <a:latin typeface="Roboto Condensed Medium" panose="02000000000000000000" pitchFamily="2" charset="0"/>
                <a:ea typeface="Roboto Condensed Medium" panose="02000000000000000000" pitchFamily="2" charset="0"/>
              </a:rPr>
              <a:t>We are currently at Stage 3 of the airspace change process, which is where </a:t>
            </a:r>
            <a:br>
              <a:rPr lang="en-GB" sz="1600" dirty="0">
                <a:solidFill>
                  <a:schemeClr val="tx1"/>
                </a:solidFill>
                <a:latin typeface="Roboto Condensed Medium" panose="02000000000000000000" pitchFamily="2" charset="0"/>
                <a:ea typeface="Roboto Condensed Medium" panose="02000000000000000000" pitchFamily="2" charset="0"/>
              </a:rPr>
            </a:br>
            <a:r>
              <a:rPr lang="en-GB" sz="1600" dirty="0">
                <a:solidFill>
                  <a:schemeClr val="tx1"/>
                </a:solidFill>
                <a:latin typeface="Roboto Condensed Medium" panose="02000000000000000000" pitchFamily="2" charset="0"/>
                <a:ea typeface="Roboto Condensed Medium" panose="02000000000000000000" pitchFamily="2" charset="0"/>
              </a:rPr>
              <a:t>we consult with our stakeholders on our proposals for how the flight paths </a:t>
            </a:r>
            <a:br>
              <a:rPr lang="en-GB" sz="1600" dirty="0">
                <a:solidFill>
                  <a:schemeClr val="tx1"/>
                </a:solidFill>
                <a:latin typeface="Roboto Condensed Medium" panose="02000000000000000000" pitchFamily="2" charset="0"/>
                <a:ea typeface="Roboto Condensed Medium" panose="02000000000000000000" pitchFamily="2" charset="0"/>
              </a:rPr>
            </a:br>
            <a:r>
              <a:rPr lang="en-GB" sz="1600" dirty="0">
                <a:solidFill>
                  <a:schemeClr val="tx1"/>
                </a:solidFill>
                <a:latin typeface="Roboto Condensed Medium" panose="02000000000000000000" pitchFamily="2" charset="0"/>
                <a:ea typeface="Roboto Condensed Medium" panose="02000000000000000000" pitchFamily="2" charset="0"/>
              </a:rPr>
              <a:t>at the airport will be routed and managed.</a:t>
            </a:r>
          </a:p>
          <a:p>
            <a:pPr marL="342900" indent="-342900">
              <a:lnSpc>
                <a:spcPct val="120000"/>
              </a:lnSpc>
              <a:spcBef>
                <a:spcPts val="720"/>
              </a:spcBef>
              <a:spcAft>
                <a:spcPts val="720"/>
              </a:spcAft>
              <a:buClr>
                <a:srgbClr val="432E4C"/>
              </a:buClr>
              <a:buFont typeface="Arial" panose="020B0604020202020204" pitchFamily="34" charset="0"/>
              <a:buChar char="•"/>
            </a:pPr>
            <a:r>
              <a:rPr lang="en-GB" sz="1600" dirty="0">
                <a:solidFill>
                  <a:schemeClr val="tx1"/>
                </a:solidFill>
                <a:latin typeface="Roboto Condensed Medium" panose="02000000000000000000" pitchFamily="2" charset="0"/>
                <a:ea typeface="Roboto Condensed Medium" panose="02000000000000000000" pitchFamily="2" charset="0"/>
              </a:rPr>
              <a:t>All relevant airspace change materials will be available on the </a:t>
            </a:r>
            <a:r>
              <a:rPr lang="en-GB" sz="1600" b="1" dirty="0">
                <a:solidFill>
                  <a:srgbClr val="553A59"/>
                </a:solidFill>
                <a:latin typeface="Roboto Condensed Black" panose="02000000000000000000" pitchFamily="2" charset="0"/>
                <a:ea typeface="Roboto Condensed Black" panose="02000000000000000000" pitchFamily="2" charset="0"/>
                <a:hlinkClick r:id="rId2">
                  <a:extLst>
                    <a:ext uri="{A12FA001-AC4F-418D-AE19-62706E023703}">
                      <ahyp:hlinkClr xmlns:ahyp="http://schemas.microsoft.com/office/drawing/2018/hyperlinkcolor" val="tx"/>
                    </a:ext>
                  </a:extLst>
                </a:hlinkClick>
              </a:rPr>
              <a:t>Civil Aviation Authority (CAA) portal</a:t>
            </a:r>
            <a:r>
              <a:rPr lang="en-GB" sz="1600" dirty="0">
                <a:solidFill>
                  <a:schemeClr val="tx1"/>
                </a:solidFill>
                <a:latin typeface="Roboto Condensed Medium" panose="02000000000000000000" pitchFamily="2" charset="0"/>
                <a:ea typeface="Roboto Condensed Medium" panose="02000000000000000000" pitchFamily="2" charset="0"/>
              </a:rPr>
              <a:t>.</a:t>
            </a:r>
            <a:endParaRPr lang="en-GB" sz="1600" dirty="0">
              <a:solidFill>
                <a:srgbClr val="553A59"/>
              </a:solidFill>
              <a:latin typeface="Roboto Condensed Medium" panose="02000000000000000000" pitchFamily="2" charset="0"/>
              <a:ea typeface="Roboto Condensed Medium" panose="02000000000000000000" pitchFamily="2" charset="0"/>
            </a:endParaRPr>
          </a:p>
        </p:txBody>
      </p:sp>
      <p:pic>
        <p:nvPicPr>
          <p:cNvPr id="1026" name="Picture 2">
            <a:extLst>
              <a:ext uri="{FF2B5EF4-FFF2-40B4-BE49-F238E27FC236}">
                <a16:creationId xmlns:a16="http://schemas.microsoft.com/office/drawing/2014/main" id="{FD316852-3F6B-A1EB-3FCC-B812620C29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0" t="1" r="6303" b="6581"/>
          <a:stretch>
            <a:fillRect/>
          </a:stretch>
        </p:blipFill>
        <p:spPr bwMode="auto">
          <a:xfrm>
            <a:off x="10490872" y="4681728"/>
            <a:ext cx="1189921" cy="1236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284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8F478-5BD2-863E-C2AB-18B8E69A7CE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2347E4B-9ADD-5C0D-3B62-8F6DC63779D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7123" b="7123"/>
          <a:stretch/>
        </p:blipFill>
        <p:spPr>
          <a:xfrm>
            <a:off x="-170121" y="-212650"/>
            <a:ext cx="12652744" cy="7251404"/>
          </a:xfrm>
          <a:prstGeom prst="rect">
            <a:avLst/>
          </a:prstGeom>
        </p:spPr>
      </p:pic>
      <p:sp>
        <p:nvSpPr>
          <p:cNvPr id="4" name="Title 3">
            <a:extLst>
              <a:ext uri="{FF2B5EF4-FFF2-40B4-BE49-F238E27FC236}">
                <a16:creationId xmlns:a16="http://schemas.microsoft.com/office/drawing/2014/main" id="{BDCCC41B-9C31-B063-00D8-C6AAAD083EF4}"/>
              </a:ext>
            </a:extLst>
          </p:cNvPr>
          <p:cNvSpPr txBox="1">
            <a:spLocks/>
          </p:cNvSpPr>
          <p:nvPr/>
        </p:nvSpPr>
        <p:spPr>
          <a:xfrm>
            <a:off x="684141" y="4801331"/>
            <a:ext cx="10526403" cy="1444394"/>
          </a:xfrm>
          <a:prstGeom prst="rect">
            <a:avLst/>
          </a:prstGeom>
        </p:spPr>
        <p:txBody>
          <a:bodyPr vert="horz" lIns="43200" tIns="43200" rIns="43200" bIns="43200" rtlCol="0" anchor="ctr" anchorCtr="0">
            <a:no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GB" dirty="0">
                <a:solidFill>
                  <a:schemeClr val="bg1"/>
                </a:solidFill>
                <a:latin typeface="Playfair Display" pitchFamily="2" charset="77"/>
              </a:rPr>
              <a:t>Your feedback</a:t>
            </a:r>
          </a:p>
          <a:p>
            <a:r>
              <a:rPr lang="en-GB" sz="4000" dirty="0">
                <a:solidFill>
                  <a:schemeClr val="bg1"/>
                </a:solidFill>
                <a:latin typeface="Playfair Display Black" pitchFamily="2" charset="77"/>
              </a:rPr>
              <a:t>Call to action</a:t>
            </a:r>
          </a:p>
        </p:txBody>
      </p:sp>
      <p:pic>
        <p:nvPicPr>
          <p:cNvPr id="9" name="Picture 8">
            <a:extLst>
              <a:ext uri="{FF2B5EF4-FFF2-40B4-BE49-F238E27FC236}">
                <a16:creationId xmlns:a16="http://schemas.microsoft.com/office/drawing/2014/main" id="{5F571F67-EEE1-FD83-E762-8F07ECB9AA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72107" y="457200"/>
            <a:ext cx="2596831" cy="558548"/>
          </a:xfrm>
          <a:prstGeom prst="rect">
            <a:avLst/>
          </a:prstGeom>
        </p:spPr>
      </p:pic>
    </p:spTree>
    <p:extLst>
      <p:ext uri="{BB962C8B-B14F-4D97-AF65-F5344CB8AC3E}">
        <p14:creationId xmlns:p14="http://schemas.microsoft.com/office/powerpoint/2010/main" val="707416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24D1C-C175-6A0F-B8C7-65966DE1A5F3}"/>
            </a:ext>
          </a:extLst>
        </p:cNvPr>
        <p:cNvGrpSpPr/>
        <p:nvPr/>
      </p:nvGrpSpPr>
      <p:grpSpPr>
        <a:xfrm>
          <a:off x="0" y="0"/>
          <a:ext cx="0" cy="0"/>
          <a:chOff x="0" y="0"/>
          <a:chExt cx="0" cy="0"/>
        </a:xfrm>
      </p:grpSpPr>
      <p:sp>
        <p:nvSpPr>
          <p:cNvPr id="23" name="Rounded Rectangle 22">
            <a:extLst>
              <a:ext uri="{FF2B5EF4-FFF2-40B4-BE49-F238E27FC236}">
                <a16:creationId xmlns:a16="http://schemas.microsoft.com/office/drawing/2014/main" id="{98E62B55-1DA5-AECA-4574-95B94AF36C71}"/>
              </a:ext>
            </a:extLst>
          </p:cNvPr>
          <p:cNvSpPr/>
          <p:nvPr/>
        </p:nvSpPr>
        <p:spPr>
          <a:xfrm>
            <a:off x="633984" y="3203575"/>
            <a:ext cx="9083040" cy="877824"/>
          </a:xfrm>
          <a:prstGeom prst="roundRect">
            <a:avLst/>
          </a:prstGeom>
          <a:solidFill>
            <a:srgbClr val="432E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5">
            <a:extLst>
              <a:ext uri="{FF2B5EF4-FFF2-40B4-BE49-F238E27FC236}">
                <a16:creationId xmlns:a16="http://schemas.microsoft.com/office/drawing/2014/main" id="{59154DF4-828E-D35B-C002-24525CE50D43}"/>
              </a:ext>
            </a:extLst>
          </p:cNvPr>
          <p:cNvSpPr txBox="1">
            <a:spLocks/>
          </p:cNvSpPr>
          <p:nvPr/>
        </p:nvSpPr>
        <p:spPr>
          <a:xfrm>
            <a:off x="547782" y="1649267"/>
            <a:ext cx="9446609" cy="389209"/>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spcBef>
                <a:spcPts val="720"/>
              </a:spcBef>
              <a:spcAft>
                <a:spcPts val="720"/>
              </a:spcAft>
            </a:pPr>
            <a:r>
              <a:rPr lang="en-GB" sz="1600" dirty="0">
                <a:solidFill>
                  <a:schemeClr val="tx1"/>
                </a:solidFill>
                <a:latin typeface="Roboto Condensed Medium" panose="02000000000000000000" pitchFamily="2" charset="0"/>
                <a:ea typeface="Roboto Condensed Medium" panose="02000000000000000000" pitchFamily="2" charset="0"/>
              </a:rPr>
              <a:t>We would appreciate your comments on the proposals.  </a:t>
            </a:r>
          </a:p>
        </p:txBody>
      </p:sp>
      <p:sp>
        <p:nvSpPr>
          <p:cNvPr id="7" name="TextBox 6">
            <a:extLst>
              <a:ext uri="{FF2B5EF4-FFF2-40B4-BE49-F238E27FC236}">
                <a16:creationId xmlns:a16="http://schemas.microsoft.com/office/drawing/2014/main" id="{2C3571CC-7456-1F9E-1411-5C3CF0C75224}"/>
              </a:ext>
            </a:extLst>
          </p:cNvPr>
          <p:cNvSpPr txBox="1"/>
          <p:nvPr/>
        </p:nvSpPr>
        <p:spPr>
          <a:xfrm>
            <a:off x="1362456" y="2339196"/>
            <a:ext cx="9083040" cy="338554"/>
          </a:xfrm>
          <a:prstGeom prst="rect">
            <a:avLst/>
          </a:prstGeom>
          <a:noFill/>
        </p:spPr>
        <p:txBody>
          <a:bodyPr wrap="square">
            <a:spAutoFit/>
          </a:bodyPr>
          <a:lstStyle/>
          <a:p>
            <a:r>
              <a:rPr lang="en-GB" sz="1600" dirty="0">
                <a:solidFill>
                  <a:schemeClr val="tx1"/>
                </a:solidFill>
                <a:latin typeface="Roboto Condensed Medium" panose="02000000000000000000" pitchFamily="2" charset="0"/>
                <a:ea typeface="Roboto Condensed Medium" panose="02000000000000000000" pitchFamily="2" charset="0"/>
              </a:rPr>
              <a:t>You can respond to the consultation by completing an </a:t>
            </a:r>
            <a:r>
              <a:rPr lang="en-GB" sz="1600" dirty="0">
                <a:solidFill>
                  <a:srgbClr val="553A59"/>
                </a:solidFill>
                <a:latin typeface="Roboto Condensed Medium" panose="02000000000000000000" pitchFamily="2" charset="0"/>
                <a:ea typeface="Roboto Condensed Medium" panose="02000000000000000000" pitchFamily="2" charset="0"/>
                <a:hlinkClick r:id="rId2"/>
              </a:rPr>
              <a:t>online form </a:t>
            </a:r>
            <a:r>
              <a:rPr lang="en-GB" sz="1600" dirty="0">
                <a:solidFill>
                  <a:schemeClr val="tx1"/>
                </a:solidFill>
                <a:latin typeface="Roboto Condensed Medium" panose="02000000000000000000" pitchFamily="2" charset="0"/>
                <a:ea typeface="Roboto Condensed Medium" panose="02000000000000000000" pitchFamily="2" charset="0"/>
              </a:rPr>
              <a:t>or by </a:t>
            </a:r>
            <a:r>
              <a:rPr lang="en-GB" sz="1600" dirty="0">
                <a:solidFill>
                  <a:srgbClr val="553A59"/>
                </a:solidFill>
                <a:latin typeface="Roboto Condensed Medium" panose="02000000000000000000" pitchFamily="2" charset="0"/>
                <a:ea typeface="Roboto Condensed Medium" panose="02000000000000000000" pitchFamily="2" charset="0"/>
              </a:rPr>
              <a:t>scanning the QR code</a:t>
            </a:r>
            <a:r>
              <a:rPr lang="en-GB" sz="1600" dirty="0">
                <a:solidFill>
                  <a:schemeClr val="tx1"/>
                </a:solidFill>
                <a:latin typeface="Roboto Condensed Medium" panose="02000000000000000000" pitchFamily="2" charset="0"/>
                <a:ea typeface="Roboto Condensed Medium" panose="02000000000000000000" pitchFamily="2" charset="0"/>
              </a:rPr>
              <a:t>.</a:t>
            </a:r>
            <a:endParaRPr lang="en-GB" sz="1600" b="1" dirty="0">
              <a:solidFill>
                <a:srgbClr val="553A59"/>
              </a:solidFill>
              <a:latin typeface="Roboto Condensed Black" panose="02000000000000000000" pitchFamily="2" charset="0"/>
              <a:ea typeface="Roboto Condensed Black" panose="02000000000000000000" pitchFamily="2" charset="0"/>
            </a:endParaRPr>
          </a:p>
        </p:txBody>
      </p:sp>
      <p:sp>
        <p:nvSpPr>
          <p:cNvPr id="9" name="TextBox 8">
            <a:extLst>
              <a:ext uri="{FF2B5EF4-FFF2-40B4-BE49-F238E27FC236}">
                <a16:creationId xmlns:a16="http://schemas.microsoft.com/office/drawing/2014/main" id="{09BDF5D0-831B-59CC-E668-0AC69C719041}"/>
              </a:ext>
            </a:extLst>
          </p:cNvPr>
          <p:cNvSpPr txBox="1"/>
          <p:nvPr/>
        </p:nvSpPr>
        <p:spPr>
          <a:xfrm>
            <a:off x="768096" y="3350099"/>
            <a:ext cx="9528906" cy="584775"/>
          </a:xfrm>
          <a:prstGeom prst="rect">
            <a:avLst/>
          </a:prstGeom>
          <a:noFill/>
        </p:spPr>
        <p:txBody>
          <a:bodyPr wrap="square">
            <a:spAutoFit/>
          </a:bodyPr>
          <a:lstStyle/>
          <a:p>
            <a:r>
              <a:rPr lang="en-GB" sz="1600" dirty="0">
                <a:solidFill>
                  <a:schemeClr val="bg1"/>
                </a:solidFill>
                <a:latin typeface="Roboto Condensed Medium" panose="02000000000000000000" pitchFamily="2" charset="0"/>
                <a:ea typeface="Roboto Condensed Medium" panose="02000000000000000000" pitchFamily="2" charset="0"/>
              </a:rPr>
              <a:t>Alternatively, you can submit a written response to our Freepost address: </a:t>
            </a:r>
            <a:r>
              <a:rPr lang="en-GB" sz="1600" b="1" dirty="0">
                <a:solidFill>
                  <a:schemeClr val="bg1"/>
                </a:solidFill>
                <a:latin typeface="Roboto Condensed Black" panose="02000000000000000000" pitchFamily="2" charset="0"/>
                <a:ea typeface="Roboto Condensed Black" panose="02000000000000000000" pitchFamily="2" charset="0"/>
              </a:rPr>
              <a:t>FREEPOST 1616 </a:t>
            </a:r>
          </a:p>
          <a:p>
            <a:r>
              <a:rPr lang="en-GB" sz="1600" dirty="0">
                <a:solidFill>
                  <a:schemeClr val="bg1"/>
                </a:solidFill>
                <a:latin typeface="Roboto Condensed Medium" panose="02000000000000000000" pitchFamily="2" charset="0"/>
                <a:ea typeface="Roboto Condensed Medium" panose="02000000000000000000" pitchFamily="2" charset="0"/>
              </a:rPr>
              <a:t>The consultation commenced on </a:t>
            </a:r>
            <a:r>
              <a:rPr lang="en-GB" sz="1600" b="1" dirty="0">
                <a:solidFill>
                  <a:schemeClr val="bg1"/>
                </a:solidFill>
                <a:latin typeface="Roboto Condensed Black" panose="02000000000000000000" pitchFamily="2" charset="0"/>
                <a:ea typeface="Roboto Condensed Black" panose="02000000000000000000" pitchFamily="2" charset="0"/>
              </a:rPr>
              <a:t>16 March and runs until 22 June 2026</a:t>
            </a:r>
            <a:r>
              <a:rPr lang="en-GB" sz="1600" dirty="0">
                <a:solidFill>
                  <a:schemeClr val="bg1"/>
                </a:solidFill>
                <a:latin typeface="Roboto Condensed Medium" panose="02000000000000000000" pitchFamily="2" charset="0"/>
                <a:ea typeface="Roboto Condensed Medium" panose="02000000000000000000" pitchFamily="2" charset="0"/>
              </a:rPr>
              <a:t>.</a:t>
            </a:r>
            <a:endParaRPr lang="en-GB" sz="1600" dirty="0">
              <a:solidFill>
                <a:schemeClr val="bg1"/>
              </a:solidFill>
              <a:highlight>
                <a:srgbClr val="FFFF00"/>
              </a:highlight>
              <a:latin typeface="Roboto Condensed Medium" panose="02000000000000000000" pitchFamily="2" charset="0"/>
              <a:ea typeface="Roboto Condensed Medium" panose="02000000000000000000" pitchFamily="2" charset="0"/>
            </a:endParaRPr>
          </a:p>
        </p:txBody>
      </p:sp>
      <p:sp>
        <p:nvSpPr>
          <p:cNvPr id="15" name="Title 4">
            <a:extLst>
              <a:ext uri="{FF2B5EF4-FFF2-40B4-BE49-F238E27FC236}">
                <a16:creationId xmlns:a16="http://schemas.microsoft.com/office/drawing/2014/main" id="{EAFC20D6-3B9D-7C89-D4AA-97A311468A1E}"/>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Please tell us your views</a:t>
            </a:r>
          </a:p>
        </p:txBody>
      </p:sp>
      <p:sp>
        <p:nvSpPr>
          <p:cNvPr id="4" name="TextBox 3">
            <a:extLst>
              <a:ext uri="{FF2B5EF4-FFF2-40B4-BE49-F238E27FC236}">
                <a16:creationId xmlns:a16="http://schemas.microsoft.com/office/drawing/2014/main" id="{450C2E27-0697-B4D8-8E47-0480759F6241}"/>
              </a:ext>
            </a:extLst>
          </p:cNvPr>
          <p:cNvSpPr txBox="1"/>
          <p:nvPr/>
        </p:nvSpPr>
        <p:spPr>
          <a:xfrm>
            <a:off x="547782" y="4354319"/>
            <a:ext cx="10290906" cy="1815882"/>
          </a:xfrm>
          <a:prstGeom prst="rect">
            <a:avLst/>
          </a:prstGeom>
          <a:noFill/>
        </p:spPr>
        <p:txBody>
          <a:bodyPr wrap="square">
            <a:spAutoFit/>
          </a:bodyPr>
          <a:lstStyle/>
          <a:p>
            <a:r>
              <a:rPr lang="en-US" sz="1600" dirty="0">
                <a:latin typeface="Roboto Condensed Medium" panose="02000000000000000000" pitchFamily="2" charset="0"/>
                <a:ea typeface="Roboto Condensed Medium" panose="02000000000000000000" pitchFamily="2" charset="0"/>
              </a:rPr>
              <a:t>Please note that a dedicated email address has been set up for general engagement and updates only</a:t>
            </a:r>
          </a:p>
          <a:p>
            <a:r>
              <a:rPr lang="en-US" sz="1600" b="1" u="sng" dirty="0">
                <a:solidFill>
                  <a:srgbClr val="553A59"/>
                </a:solidFill>
                <a:latin typeface="Roboto Condensed Black" panose="02000000000000000000" pitchFamily="2" charset="0"/>
                <a:ea typeface="Roboto Condensed Black" panose="02000000000000000000" pitchFamily="2" charset="0"/>
                <a:hlinkClick r:id="rId3">
                  <a:extLst>
                    <a:ext uri="{A12FA001-AC4F-418D-AE19-62706E023703}">
                      <ahyp:hlinkClr xmlns:ahyp="http://schemas.microsoft.com/office/drawing/2018/hyperlinkcolor" val="tx"/>
                    </a:ext>
                  </a:extLst>
                </a:hlinkClick>
              </a:rPr>
              <a:t>manstonairspace@communityrelations.co.uk</a:t>
            </a:r>
            <a:r>
              <a:rPr lang="en-US" sz="1600" dirty="0">
                <a:solidFill>
                  <a:srgbClr val="432E4C"/>
                </a:solidFill>
                <a:latin typeface="Roboto Condensed Medium" panose="02000000000000000000" pitchFamily="2" charset="0"/>
                <a:ea typeface="Roboto Condensed Medium" panose="02000000000000000000" pitchFamily="2" charset="0"/>
              </a:rPr>
              <a:t>. </a:t>
            </a:r>
          </a:p>
          <a:p>
            <a:endParaRPr lang="en-US" sz="1600" dirty="0">
              <a:latin typeface="Roboto Condensed Medium" panose="02000000000000000000" pitchFamily="2" charset="0"/>
              <a:ea typeface="Roboto Condensed Medium" panose="02000000000000000000" pitchFamily="2" charset="0"/>
            </a:endParaRPr>
          </a:p>
          <a:p>
            <a:r>
              <a:rPr lang="en-US" sz="1600" dirty="0">
                <a:latin typeface="Roboto Condensed Medium" panose="02000000000000000000" pitchFamily="2" charset="0"/>
                <a:ea typeface="Roboto Condensed Medium" panose="02000000000000000000" pitchFamily="2" charset="0"/>
              </a:rPr>
              <a:t>Formal consultation feedback </a:t>
            </a:r>
            <a:r>
              <a:rPr lang="en-US" sz="1600" b="1" dirty="0">
                <a:solidFill>
                  <a:srgbClr val="553A59"/>
                </a:solidFill>
                <a:latin typeface="Roboto Condensed Black" panose="02000000000000000000" pitchFamily="2" charset="0"/>
                <a:ea typeface="Roboto Condensed Black" panose="02000000000000000000" pitchFamily="2" charset="0"/>
              </a:rPr>
              <a:t>cannot be submitted </a:t>
            </a:r>
            <a:r>
              <a:rPr lang="en-US" sz="1600" dirty="0">
                <a:latin typeface="Roboto Condensed Medium" panose="02000000000000000000" pitchFamily="2" charset="0"/>
                <a:ea typeface="Roboto Condensed Medium" panose="02000000000000000000" pitchFamily="2" charset="0"/>
              </a:rPr>
              <a:t>via this address. Any responses received will be </a:t>
            </a:r>
            <a:r>
              <a:rPr lang="en-US" sz="1600" b="1" dirty="0">
                <a:solidFill>
                  <a:srgbClr val="553A59"/>
                </a:solidFill>
                <a:latin typeface="Roboto Condensed Black" panose="02000000000000000000" pitchFamily="2" charset="0"/>
                <a:ea typeface="Roboto Condensed Black" panose="02000000000000000000" pitchFamily="2" charset="0"/>
              </a:rPr>
              <a:t>redirected to the </a:t>
            </a:r>
            <a:br>
              <a:rPr lang="en-US" sz="1600" b="1" dirty="0">
                <a:solidFill>
                  <a:srgbClr val="553A59"/>
                </a:solidFill>
                <a:latin typeface="Roboto Condensed Black" panose="02000000000000000000" pitchFamily="2" charset="0"/>
                <a:ea typeface="Roboto Condensed Black" panose="02000000000000000000" pitchFamily="2" charset="0"/>
              </a:rPr>
            </a:br>
            <a:r>
              <a:rPr lang="en-US" sz="1600" b="1" dirty="0">
                <a:solidFill>
                  <a:srgbClr val="553A59"/>
                </a:solidFill>
                <a:latin typeface="Roboto Condensed Black" panose="02000000000000000000" pitchFamily="2" charset="0"/>
                <a:ea typeface="Roboto Condensed Black" panose="02000000000000000000" pitchFamily="2" charset="0"/>
              </a:rPr>
              <a:t>Citizen Space </a:t>
            </a:r>
            <a:r>
              <a:rPr lang="en-US" sz="1600" dirty="0">
                <a:latin typeface="Roboto Condensed Medium" panose="02000000000000000000" pitchFamily="2" charset="0"/>
                <a:ea typeface="Roboto Condensed Medium" panose="02000000000000000000" pitchFamily="2" charset="0"/>
              </a:rPr>
              <a:t>consultation portal.</a:t>
            </a:r>
            <a:endParaRPr lang="en-GB" sz="1600" dirty="0">
              <a:latin typeface="Roboto Condensed Medium" panose="02000000000000000000" pitchFamily="2" charset="0"/>
              <a:ea typeface="Roboto Condensed Medium" panose="02000000000000000000" pitchFamily="2" charset="0"/>
            </a:endParaRPr>
          </a:p>
          <a:p>
            <a:endParaRPr lang="en-GB" sz="1600" dirty="0">
              <a:solidFill>
                <a:schemeClr val="tx1">
                  <a:lumMod val="95000"/>
                  <a:lumOff val="5000"/>
                </a:schemeClr>
              </a:solidFill>
              <a:latin typeface="Roboto Condensed Medium" panose="02000000000000000000" pitchFamily="2" charset="0"/>
              <a:ea typeface="Roboto Condensed Medium" panose="02000000000000000000" pitchFamily="2" charset="0"/>
            </a:endParaRPr>
          </a:p>
          <a:p>
            <a:r>
              <a:rPr lang="en-GB" sz="1600" dirty="0">
                <a:solidFill>
                  <a:schemeClr val="tx1">
                    <a:lumMod val="95000"/>
                    <a:lumOff val="5000"/>
                  </a:schemeClr>
                </a:solidFill>
                <a:latin typeface="Roboto Condensed Medium" panose="02000000000000000000" pitchFamily="2" charset="0"/>
                <a:ea typeface="Roboto Condensed Medium" panose="02000000000000000000" pitchFamily="2" charset="0"/>
              </a:rPr>
              <a:t>We will accept </a:t>
            </a:r>
            <a:r>
              <a:rPr lang="en-GB" sz="1600">
                <a:solidFill>
                  <a:schemeClr val="tx1">
                    <a:lumMod val="95000"/>
                    <a:lumOff val="5000"/>
                  </a:schemeClr>
                </a:solidFill>
                <a:latin typeface="Roboto Condensed Medium" panose="02000000000000000000" pitchFamily="2" charset="0"/>
                <a:ea typeface="Roboto Condensed Medium" panose="02000000000000000000" pitchFamily="2" charset="0"/>
              </a:rPr>
              <a:t>your feedback until </a:t>
            </a:r>
            <a:r>
              <a:rPr lang="en-GB" sz="1600" b="1" dirty="0">
                <a:solidFill>
                  <a:srgbClr val="553A59"/>
                </a:solidFill>
                <a:latin typeface="Roboto Condensed Black" panose="02000000000000000000" pitchFamily="2" charset="0"/>
                <a:ea typeface="Roboto Condensed Black" panose="02000000000000000000" pitchFamily="2" charset="0"/>
              </a:rPr>
              <a:t>22</a:t>
            </a:r>
            <a:r>
              <a:rPr lang="en-GB" sz="1600" b="1" baseline="30000" dirty="0">
                <a:solidFill>
                  <a:srgbClr val="553A59"/>
                </a:solidFill>
                <a:latin typeface="Roboto Condensed Black" panose="02000000000000000000" pitchFamily="2" charset="0"/>
                <a:ea typeface="Roboto Condensed Black" panose="02000000000000000000" pitchFamily="2" charset="0"/>
              </a:rPr>
              <a:t>nd</a:t>
            </a:r>
            <a:r>
              <a:rPr lang="en-GB" sz="1600" b="1" dirty="0">
                <a:solidFill>
                  <a:srgbClr val="553A59"/>
                </a:solidFill>
                <a:latin typeface="Roboto Condensed Black" panose="02000000000000000000" pitchFamily="2" charset="0"/>
                <a:ea typeface="Roboto Condensed Black" panose="02000000000000000000" pitchFamily="2" charset="0"/>
              </a:rPr>
              <a:t> June 2026</a:t>
            </a:r>
            <a:r>
              <a:rPr lang="en-GB" sz="1600" dirty="0">
                <a:solidFill>
                  <a:srgbClr val="553A59"/>
                </a:solidFill>
                <a:latin typeface="Roboto Condensed Medium" panose="02000000000000000000" pitchFamily="2" charset="0"/>
                <a:ea typeface="Roboto Condensed Medium" panose="02000000000000000000" pitchFamily="2" charset="0"/>
              </a:rPr>
              <a:t>.</a:t>
            </a:r>
            <a:endParaRPr lang="en-GB" sz="1600" dirty="0">
              <a:solidFill>
                <a:srgbClr val="553A59"/>
              </a:solidFill>
              <a:highlight>
                <a:srgbClr val="FFFF00"/>
              </a:highlight>
              <a:latin typeface="Roboto Condensed Medium" panose="02000000000000000000" pitchFamily="2" charset="0"/>
              <a:ea typeface="Roboto Condensed Medium" panose="02000000000000000000" pitchFamily="2" charset="0"/>
            </a:endParaRPr>
          </a:p>
        </p:txBody>
      </p:sp>
      <p:pic>
        <p:nvPicPr>
          <p:cNvPr id="5" name="Picture 4">
            <a:extLst>
              <a:ext uri="{FF2B5EF4-FFF2-40B4-BE49-F238E27FC236}">
                <a16:creationId xmlns:a16="http://schemas.microsoft.com/office/drawing/2014/main" id="{1CB708E4-8A45-51B4-005C-5A5C0E0FFE41}"/>
              </a:ext>
            </a:extLst>
          </p:cNvPr>
          <p:cNvPicPr>
            <a:picLocks noChangeAspect="1"/>
          </p:cNvPicPr>
          <p:nvPr/>
        </p:nvPicPr>
        <p:blipFill>
          <a:blip r:embed="rId4"/>
          <a:stretch>
            <a:fillRect/>
          </a:stretch>
        </p:blipFill>
        <p:spPr>
          <a:xfrm flipV="1">
            <a:off x="547782" y="2093378"/>
            <a:ext cx="882396" cy="877824"/>
          </a:xfrm>
          <a:prstGeom prst="rect">
            <a:avLst/>
          </a:prstGeom>
        </p:spPr>
      </p:pic>
    </p:spTree>
    <p:extLst>
      <p:ext uri="{BB962C8B-B14F-4D97-AF65-F5344CB8AC3E}">
        <p14:creationId xmlns:p14="http://schemas.microsoft.com/office/powerpoint/2010/main" val="2273650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13EFE-6A01-4223-6AB2-BB65AC7F9244}"/>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60ACDEC9-B6C2-F6ED-31E0-DEC56F5E7D64}"/>
              </a:ext>
            </a:extLst>
          </p:cNvPr>
          <p:cNvSpPr/>
          <p:nvPr/>
        </p:nvSpPr>
        <p:spPr>
          <a:xfrm>
            <a:off x="743712" y="3243072"/>
            <a:ext cx="10850880" cy="2889504"/>
          </a:xfrm>
          <a:prstGeom prst="roundRect">
            <a:avLst/>
          </a:prstGeom>
          <a:solidFill>
            <a:srgbClr val="432E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5">
            <a:extLst>
              <a:ext uri="{FF2B5EF4-FFF2-40B4-BE49-F238E27FC236}">
                <a16:creationId xmlns:a16="http://schemas.microsoft.com/office/drawing/2014/main" id="{C74658E0-35B7-DB68-1A54-E72F407477B8}"/>
              </a:ext>
            </a:extLst>
          </p:cNvPr>
          <p:cNvSpPr txBox="1">
            <a:spLocks/>
          </p:cNvSpPr>
          <p:nvPr/>
        </p:nvSpPr>
        <p:spPr>
          <a:xfrm>
            <a:off x="547782" y="1649267"/>
            <a:ext cx="9446609" cy="1341906"/>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eaLnBrk="0" fontAlgn="base" hangingPunct="0">
              <a:lnSpc>
                <a:spcPct val="100000"/>
              </a:lnSpc>
              <a:spcBef>
                <a:spcPct val="0"/>
              </a:spcBef>
              <a:spcAft>
                <a:spcPct val="0"/>
              </a:spcAft>
            </a:pPr>
            <a:r>
              <a:rPr lang="en-US" altLang="en-US" sz="1600" dirty="0">
                <a:solidFill>
                  <a:schemeClr val="tx1"/>
                </a:solidFill>
                <a:latin typeface="Roboto Condensed Medium" panose="02000000000000000000" pitchFamily="2" charset="0"/>
                <a:ea typeface="Roboto Condensed Medium" panose="02000000000000000000" pitchFamily="2" charset="0"/>
                <a:cs typeface="Segoe UI" panose="020B0502040204020203" pitchFamily="34" charset="0"/>
              </a:rPr>
              <a:t>We’ve hosted two in-person events and are hosting </a:t>
            </a:r>
            <a:r>
              <a:rPr lang="en-US" altLang="en-US" sz="1600" b="1" dirty="0">
                <a:solidFill>
                  <a:srgbClr val="553A59"/>
                </a:solidFill>
                <a:latin typeface="Roboto Condensed Black" panose="02000000000000000000" pitchFamily="2" charset="0"/>
                <a:ea typeface="Roboto Condensed Black" panose="02000000000000000000" pitchFamily="2" charset="0"/>
                <a:cs typeface="Segoe UI" panose="020B0502040204020203" pitchFamily="34" charset="0"/>
              </a:rPr>
              <a:t>two online webinars</a:t>
            </a:r>
            <a:r>
              <a:rPr lang="en-US" altLang="en-US" sz="1600" dirty="0">
                <a:solidFill>
                  <a:srgbClr val="553A59"/>
                </a:solidFill>
                <a:latin typeface="Roboto Condensed Medium" panose="02000000000000000000" pitchFamily="2" charset="0"/>
                <a:ea typeface="Roboto Condensed Medium" panose="02000000000000000000" pitchFamily="2" charset="0"/>
                <a:cs typeface="Segoe UI" panose="020B0502040204020203" pitchFamily="34" charset="0"/>
              </a:rPr>
              <a:t> </a:t>
            </a:r>
            <a:r>
              <a:rPr lang="en-US" altLang="en-US" sz="1600" dirty="0">
                <a:solidFill>
                  <a:schemeClr val="tx1"/>
                </a:solidFill>
                <a:latin typeface="Roboto Condensed Medium" panose="02000000000000000000" pitchFamily="2" charset="0"/>
                <a:ea typeface="Roboto Condensed Medium" panose="02000000000000000000" pitchFamily="2" charset="0"/>
                <a:cs typeface="Segoe UI" panose="020B0502040204020203" pitchFamily="34" charset="0"/>
              </a:rPr>
              <a:t>where you can: </a:t>
            </a:r>
            <a:endParaRPr lang="en-US" altLang="en-US" sz="1600" dirty="0">
              <a:solidFill>
                <a:srgbClr val="000000"/>
              </a:solidFill>
              <a:latin typeface="Roboto Condensed Medium" panose="02000000000000000000" pitchFamily="2" charset="0"/>
              <a:ea typeface="Roboto Condensed Medium" panose="02000000000000000000" pitchFamily="2" charset="0"/>
              <a:cs typeface="Segoe UI" panose="020B0502040204020203" pitchFamily="34" charset="0"/>
            </a:endParaRPr>
          </a:p>
          <a:p>
            <a:pPr marL="285750" lvl="0" indent="-285750" eaLnBrk="0" fontAlgn="base" hangingPunct="0">
              <a:lnSpc>
                <a:spcPct val="100000"/>
              </a:lnSpc>
              <a:spcBef>
                <a:spcPct val="0"/>
              </a:spcBef>
              <a:spcAft>
                <a:spcPct val="0"/>
              </a:spcAft>
              <a:buClr>
                <a:srgbClr val="432E4C"/>
              </a:buClr>
              <a:buFont typeface="Arial" panose="020B0604020202020204" pitchFamily="34" charset="0"/>
              <a:buChar char="•"/>
            </a:pPr>
            <a:r>
              <a:rPr lang="en-US" altLang="en-US" sz="1600" dirty="0">
                <a:solidFill>
                  <a:schemeClr val="tx1"/>
                </a:solidFill>
                <a:latin typeface="Roboto Condensed Medium" panose="02000000000000000000" pitchFamily="2" charset="0"/>
                <a:ea typeface="Roboto Condensed Medium" panose="02000000000000000000" pitchFamily="2" charset="0"/>
                <a:cs typeface="Segoe UI" panose="020B0502040204020203" pitchFamily="34" charset="0"/>
              </a:rPr>
              <a:t> Find out more about the proposals </a:t>
            </a:r>
            <a:endParaRPr lang="en-US" altLang="en-US" sz="1600" dirty="0">
              <a:solidFill>
                <a:srgbClr val="000000"/>
              </a:solidFill>
              <a:latin typeface="Roboto Condensed Medium" panose="02000000000000000000" pitchFamily="2" charset="0"/>
              <a:ea typeface="Roboto Condensed Medium" panose="02000000000000000000" pitchFamily="2" charset="0"/>
              <a:cs typeface="Segoe UI" panose="020B0502040204020203" pitchFamily="34" charset="0"/>
            </a:endParaRPr>
          </a:p>
          <a:p>
            <a:pPr marL="285750" lvl="0" indent="-285750" eaLnBrk="0" fontAlgn="base" hangingPunct="0">
              <a:lnSpc>
                <a:spcPct val="100000"/>
              </a:lnSpc>
              <a:spcBef>
                <a:spcPct val="0"/>
              </a:spcBef>
              <a:spcAft>
                <a:spcPct val="0"/>
              </a:spcAft>
              <a:buClr>
                <a:srgbClr val="432E4C"/>
              </a:buClr>
              <a:buFont typeface="Arial" panose="020B0604020202020204" pitchFamily="34" charset="0"/>
              <a:buChar char="•"/>
            </a:pPr>
            <a:r>
              <a:rPr lang="en-US" altLang="en-US" sz="1600" dirty="0">
                <a:solidFill>
                  <a:schemeClr val="tx1"/>
                </a:solidFill>
                <a:latin typeface="Roboto Condensed Medium" panose="02000000000000000000" pitchFamily="2" charset="0"/>
                <a:ea typeface="Roboto Condensed Medium" panose="02000000000000000000" pitchFamily="2" charset="0"/>
                <a:cs typeface="Segoe UI" panose="020B0502040204020203" pitchFamily="34" charset="0"/>
              </a:rPr>
              <a:t> View large-scale maps and display boards </a:t>
            </a:r>
            <a:endParaRPr lang="en-US" altLang="en-US" sz="1600" dirty="0">
              <a:solidFill>
                <a:srgbClr val="000000"/>
              </a:solidFill>
              <a:latin typeface="Roboto Condensed Medium" panose="02000000000000000000" pitchFamily="2" charset="0"/>
              <a:ea typeface="Roboto Condensed Medium" panose="02000000000000000000" pitchFamily="2" charset="0"/>
              <a:cs typeface="Segoe UI" panose="020B0502040204020203" pitchFamily="34" charset="0"/>
            </a:endParaRPr>
          </a:p>
          <a:p>
            <a:pPr marL="285750" lvl="0" indent="-285750" eaLnBrk="0" fontAlgn="base" hangingPunct="0">
              <a:lnSpc>
                <a:spcPct val="100000"/>
              </a:lnSpc>
              <a:spcBef>
                <a:spcPct val="0"/>
              </a:spcBef>
              <a:spcAft>
                <a:spcPct val="0"/>
              </a:spcAft>
              <a:buClr>
                <a:srgbClr val="432E4C"/>
              </a:buClr>
              <a:buFont typeface="Arial" panose="020B0604020202020204" pitchFamily="34" charset="0"/>
              <a:buChar char="•"/>
            </a:pPr>
            <a:r>
              <a:rPr lang="en-US" altLang="en-US" sz="1600" dirty="0">
                <a:solidFill>
                  <a:schemeClr val="tx1"/>
                </a:solidFill>
                <a:latin typeface="Roboto Condensed Medium" panose="02000000000000000000" pitchFamily="2" charset="0"/>
                <a:ea typeface="Roboto Condensed Medium" panose="02000000000000000000" pitchFamily="2" charset="0"/>
                <a:cs typeface="Segoe UI" panose="020B0502040204020203" pitchFamily="34" charset="0"/>
              </a:rPr>
              <a:t> Ask questions and share feedback </a:t>
            </a:r>
          </a:p>
          <a:p>
            <a:pPr marL="285750" lvl="0" indent="-285750" eaLnBrk="0" fontAlgn="base" hangingPunct="0">
              <a:lnSpc>
                <a:spcPct val="100000"/>
              </a:lnSpc>
              <a:spcBef>
                <a:spcPct val="0"/>
              </a:spcBef>
              <a:spcAft>
                <a:spcPct val="0"/>
              </a:spcAft>
              <a:buClr>
                <a:srgbClr val="432E4C"/>
              </a:buClr>
              <a:buFont typeface="Arial" panose="020B0604020202020204" pitchFamily="34" charset="0"/>
              <a:buChar char="•"/>
            </a:pPr>
            <a:r>
              <a:rPr lang="en-US" altLang="en-US" sz="1600" dirty="0">
                <a:solidFill>
                  <a:schemeClr val="tx1"/>
                </a:solidFill>
                <a:latin typeface="Roboto Condensed Medium" panose="02000000000000000000" pitchFamily="2" charset="0"/>
                <a:ea typeface="Roboto Condensed Medium" panose="02000000000000000000" pitchFamily="2" charset="0"/>
                <a:cs typeface="Segoe UI" panose="020B0502040204020203" pitchFamily="34" charset="0"/>
              </a:rPr>
              <a:t> Obtain a copy of our feedback questionnaire to submit a written response</a:t>
            </a:r>
            <a:endParaRPr lang="en-US" altLang="en-US" sz="1600" dirty="0">
              <a:solidFill>
                <a:srgbClr val="000000"/>
              </a:solidFill>
              <a:latin typeface="Roboto Condensed Medium" panose="02000000000000000000" pitchFamily="2" charset="0"/>
              <a:ea typeface="Roboto Condensed Medium" panose="02000000000000000000" pitchFamily="2" charset="0"/>
              <a:cs typeface="Segoe UI" panose="020B0502040204020203" pitchFamily="34" charset="0"/>
            </a:endParaRPr>
          </a:p>
        </p:txBody>
      </p:sp>
      <p:sp>
        <p:nvSpPr>
          <p:cNvPr id="15" name="Title 4">
            <a:extLst>
              <a:ext uri="{FF2B5EF4-FFF2-40B4-BE49-F238E27FC236}">
                <a16:creationId xmlns:a16="http://schemas.microsoft.com/office/drawing/2014/main" id="{DC80E54D-08C3-8100-9957-36DA3A1BD4AC}"/>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Join one of our events</a:t>
            </a:r>
          </a:p>
        </p:txBody>
      </p:sp>
      <p:graphicFrame>
        <p:nvGraphicFramePr>
          <p:cNvPr id="2" name="Table 1">
            <a:extLst>
              <a:ext uri="{FF2B5EF4-FFF2-40B4-BE49-F238E27FC236}">
                <a16:creationId xmlns:a16="http://schemas.microsoft.com/office/drawing/2014/main" id="{A9863896-5C70-8A42-FB00-0FEBA2A51A51}"/>
              </a:ext>
            </a:extLst>
          </p:cNvPr>
          <p:cNvGraphicFramePr>
            <a:graphicFrameLocks noGrp="1"/>
          </p:cNvGraphicFramePr>
          <p:nvPr>
            <p:extLst>
              <p:ext uri="{D42A27DB-BD31-4B8C-83A1-F6EECF244321}">
                <p14:modId xmlns:p14="http://schemas.microsoft.com/office/powerpoint/2010/main" val="931170604"/>
              </p:ext>
            </p:extLst>
          </p:nvPr>
        </p:nvGraphicFramePr>
        <p:xfrm>
          <a:off x="963167" y="3500605"/>
          <a:ext cx="10411969" cy="2427725"/>
        </p:xfrm>
        <a:graphic>
          <a:graphicData uri="http://schemas.openxmlformats.org/drawingml/2006/table">
            <a:tbl>
              <a:tblPr/>
              <a:tblGrid>
                <a:gridCol w="2014497">
                  <a:extLst>
                    <a:ext uri="{9D8B030D-6E8A-4147-A177-3AD203B41FA5}">
                      <a16:colId xmlns:a16="http://schemas.microsoft.com/office/drawing/2014/main" val="1110055326"/>
                    </a:ext>
                  </a:extLst>
                </a:gridCol>
                <a:gridCol w="1944678">
                  <a:extLst>
                    <a:ext uri="{9D8B030D-6E8A-4147-A177-3AD203B41FA5}">
                      <a16:colId xmlns:a16="http://schemas.microsoft.com/office/drawing/2014/main" val="3377390585"/>
                    </a:ext>
                  </a:extLst>
                </a:gridCol>
                <a:gridCol w="1555743">
                  <a:extLst>
                    <a:ext uri="{9D8B030D-6E8A-4147-A177-3AD203B41FA5}">
                      <a16:colId xmlns:a16="http://schemas.microsoft.com/office/drawing/2014/main" val="2289916023"/>
                    </a:ext>
                  </a:extLst>
                </a:gridCol>
                <a:gridCol w="4897051">
                  <a:extLst>
                    <a:ext uri="{9D8B030D-6E8A-4147-A177-3AD203B41FA5}">
                      <a16:colId xmlns:a16="http://schemas.microsoft.com/office/drawing/2014/main" val="1048224043"/>
                    </a:ext>
                  </a:extLst>
                </a:gridCol>
              </a:tblGrid>
              <a:tr h="444552">
                <a:tc>
                  <a:txBody>
                    <a:bodyPr/>
                    <a:lstStyle/>
                    <a:p>
                      <a:pPr algn="l" rtl="0" fontAlgn="base">
                        <a:lnSpc>
                          <a:spcPts val="1552"/>
                        </a:lnSpc>
                        <a:spcAft>
                          <a:spcPts val="800"/>
                        </a:spcAft>
                        <a:buNone/>
                      </a:pPr>
                      <a:r>
                        <a:rPr lang="en-GB" sz="2000" b="1" i="0" spc="0" dirty="0">
                          <a:solidFill>
                            <a:schemeClr val="bg1"/>
                          </a:solidFill>
                          <a:effectLst/>
                          <a:latin typeface="Roboto Condensed Black" panose="02000000000000000000" pitchFamily="2" charset="0"/>
                          <a:ea typeface="Roboto Condensed Black" panose="02000000000000000000" pitchFamily="2" charset="0"/>
                        </a:rPr>
                        <a:t>Date</a:t>
                      </a:r>
                      <a:r>
                        <a:rPr lang="en-GB" sz="2000" b="0" i="0" spc="0" dirty="0">
                          <a:solidFill>
                            <a:schemeClr val="bg1"/>
                          </a:solidFill>
                          <a:effectLst/>
                          <a:latin typeface="Roboto Condensed Medium" panose="02000000000000000000" pitchFamily="2" charset="0"/>
                          <a:ea typeface="Roboto Condensed Medium" panose="02000000000000000000" pitchFamily="2" charset="0"/>
                        </a:rPr>
                        <a:t> </a:t>
                      </a:r>
                    </a:p>
                  </a:txBody>
                  <a:tcPr anchor="ctr">
                    <a:lnL>
                      <a:noFill/>
                    </a:lnL>
                    <a:lnR>
                      <a:noFill/>
                    </a:lnR>
                    <a:lnT>
                      <a:noFill/>
                    </a:lnT>
                    <a:lnB>
                      <a:noFill/>
                    </a:lnB>
                    <a:noFill/>
                  </a:tcPr>
                </a:tc>
                <a:tc>
                  <a:txBody>
                    <a:bodyPr/>
                    <a:lstStyle/>
                    <a:p>
                      <a:pPr algn="l" rtl="0" fontAlgn="base">
                        <a:lnSpc>
                          <a:spcPts val="1552"/>
                        </a:lnSpc>
                        <a:spcAft>
                          <a:spcPts val="800"/>
                        </a:spcAft>
                        <a:buNone/>
                      </a:pPr>
                      <a:r>
                        <a:rPr lang="en-GB" sz="2000" b="1" i="0" spc="0" dirty="0">
                          <a:solidFill>
                            <a:schemeClr val="bg1"/>
                          </a:solidFill>
                          <a:effectLst/>
                          <a:latin typeface="Roboto Condensed Black" panose="02000000000000000000" pitchFamily="2" charset="0"/>
                          <a:ea typeface="Roboto Condensed Black" panose="02000000000000000000" pitchFamily="2" charset="0"/>
                        </a:rPr>
                        <a:t>Time</a:t>
                      </a:r>
                      <a:r>
                        <a:rPr lang="en-GB" sz="2000" b="0" i="0" spc="0" dirty="0">
                          <a:solidFill>
                            <a:schemeClr val="bg1"/>
                          </a:solidFill>
                          <a:effectLst/>
                          <a:latin typeface="Roboto Condensed Medium" panose="02000000000000000000" pitchFamily="2" charset="0"/>
                          <a:ea typeface="Roboto Condensed Medium" panose="02000000000000000000" pitchFamily="2" charset="0"/>
                        </a:rPr>
                        <a:t> </a:t>
                      </a:r>
                    </a:p>
                  </a:txBody>
                  <a:tcPr anchor="ctr">
                    <a:lnL>
                      <a:noFill/>
                    </a:lnL>
                    <a:lnR>
                      <a:noFill/>
                    </a:lnR>
                    <a:lnT>
                      <a:noFill/>
                    </a:lnT>
                    <a:lnB>
                      <a:noFill/>
                    </a:lnB>
                    <a:noFill/>
                  </a:tcPr>
                </a:tc>
                <a:tc>
                  <a:txBody>
                    <a:bodyPr/>
                    <a:lstStyle/>
                    <a:p>
                      <a:pPr algn="l" rtl="0" fontAlgn="base">
                        <a:lnSpc>
                          <a:spcPts val="1552"/>
                        </a:lnSpc>
                        <a:spcAft>
                          <a:spcPts val="800"/>
                        </a:spcAft>
                        <a:buNone/>
                      </a:pPr>
                      <a:r>
                        <a:rPr lang="en-GB" sz="2000" b="1" i="0" spc="0" dirty="0">
                          <a:solidFill>
                            <a:schemeClr val="bg1"/>
                          </a:solidFill>
                          <a:effectLst/>
                          <a:latin typeface="Roboto Condensed Black" panose="02000000000000000000" pitchFamily="2" charset="0"/>
                          <a:ea typeface="Roboto Condensed Black" panose="02000000000000000000" pitchFamily="2" charset="0"/>
                        </a:rPr>
                        <a:t>Format</a:t>
                      </a:r>
                      <a:r>
                        <a:rPr lang="en-GB" sz="2000" b="0" i="0" spc="0" dirty="0">
                          <a:solidFill>
                            <a:schemeClr val="bg1"/>
                          </a:solidFill>
                          <a:effectLst/>
                          <a:latin typeface="Roboto Condensed Medium" panose="02000000000000000000" pitchFamily="2" charset="0"/>
                          <a:ea typeface="Roboto Condensed Medium" panose="02000000000000000000" pitchFamily="2" charset="0"/>
                        </a:rPr>
                        <a:t> </a:t>
                      </a:r>
                    </a:p>
                  </a:txBody>
                  <a:tcPr anchor="ctr">
                    <a:lnL>
                      <a:noFill/>
                    </a:lnL>
                    <a:lnR>
                      <a:noFill/>
                    </a:lnR>
                    <a:lnT>
                      <a:noFill/>
                    </a:lnT>
                    <a:lnB>
                      <a:noFill/>
                    </a:lnB>
                    <a:noFill/>
                  </a:tcPr>
                </a:tc>
                <a:tc>
                  <a:txBody>
                    <a:bodyPr/>
                    <a:lstStyle/>
                    <a:p>
                      <a:pPr algn="l" rtl="0" fontAlgn="base">
                        <a:lnSpc>
                          <a:spcPts val="1552"/>
                        </a:lnSpc>
                        <a:spcAft>
                          <a:spcPts val="800"/>
                        </a:spcAft>
                        <a:buNone/>
                      </a:pPr>
                      <a:r>
                        <a:rPr lang="en-GB" sz="2000" b="1" i="0" spc="0" dirty="0">
                          <a:solidFill>
                            <a:schemeClr val="bg1"/>
                          </a:solidFill>
                          <a:effectLst/>
                          <a:latin typeface="Roboto Condensed Black" panose="02000000000000000000" pitchFamily="2" charset="0"/>
                          <a:ea typeface="Roboto Condensed Black" panose="02000000000000000000" pitchFamily="2" charset="0"/>
                        </a:rPr>
                        <a:t>Location / Details</a:t>
                      </a:r>
                      <a:r>
                        <a:rPr lang="en-GB" sz="2000" b="0" i="0" spc="0" dirty="0">
                          <a:solidFill>
                            <a:schemeClr val="bg1"/>
                          </a:solidFill>
                          <a:effectLst/>
                          <a:latin typeface="Roboto Condensed Medium" panose="02000000000000000000" pitchFamily="2" charset="0"/>
                          <a:ea typeface="Roboto Condensed Medium" panose="02000000000000000000" pitchFamily="2" charset="0"/>
                        </a:rPr>
                        <a:t> </a:t>
                      </a:r>
                    </a:p>
                  </a:txBody>
                  <a:tcPr anchor="ctr">
                    <a:lnL>
                      <a:noFill/>
                    </a:lnL>
                    <a:lnR>
                      <a:noFill/>
                    </a:lnR>
                    <a:lnT>
                      <a:noFill/>
                    </a:lnT>
                    <a:lnB>
                      <a:noFill/>
                    </a:lnB>
                    <a:noFill/>
                  </a:tcPr>
                </a:tc>
                <a:extLst>
                  <a:ext uri="{0D108BD9-81ED-4DB2-BD59-A6C34878D82A}">
                    <a16:rowId xmlns:a16="http://schemas.microsoft.com/office/drawing/2014/main" val="2165479677"/>
                  </a:ext>
                </a:extLst>
              </a:tr>
              <a:tr h="489653">
                <a:tc>
                  <a:txBody>
                    <a:bodyPr/>
                    <a:lstStyle/>
                    <a:p>
                      <a:pPr algn="l" rtl="0" fontAlgn="base">
                        <a:lnSpc>
                          <a:spcPts val="1552"/>
                        </a:lnSpc>
                        <a:spcAft>
                          <a:spcPts val="800"/>
                        </a:spcAft>
                        <a:buNone/>
                      </a:pPr>
                      <a:r>
                        <a:rPr lang="en-GB" sz="1600" b="0" i="0" spc="0" dirty="0">
                          <a:solidFill>
                            <a:schemeClr val="bg1"/>
                          </a:solidFill>
                          <a:effectLst/>
                          <a:latin typeface="Roboto Condensed Medium" panose="02000000000000000000" pitchFamily="2" charset="0"/>
                          <a:ea typeface="Roboto Condensed Medium" panose="02000000000000000000" pitchFamily="2" charset="0"/>
                        </a:rPr>
                        <a:t>22</a:t>
                      </a:r>
                      <a:r>
                        <a:rPr lang="en-GB" sz="1600" b="0" i="0" spc="0" baseline="30000" dirty="0">
                          <a:solidFill>
                            <a:schemeClr val="bg1"/>
                          </a:solidFill>
                          <a:effectLst/>
                          <a:latin typeface="Roboto Condensed Medium" panose="02000000000000000000" pitchFamily="2" charset="0"/>
                          <a:ea typeface="Roboto Condensed Medium" panose="02000000000000000000" pitchFamily="2" charset="0"/>
                        </a:rPr>
                        <a:t>nd</a:t>
                      </a:r>
                      <a:r>
                        <a:rPr lang="en-GB" sz="1600" b="0" i="0" spc="0" dirty="0">
                          <a:solidFill>
                            <a:schemeClr val="bg1"/>
                          </a:solidFill>
                          <a:effectLst/>
                          <a:latin typeface="Roboto Condensed Medium" panose="02000000000000000000" pitchFamily="2" charset="0"/>
                          <a:ea typeface="Roboto Condensed Medium" panose="02000000000000000000" pitchFamily="2" charset="0"/>
                        </a:rPr>
                        <a:t> April (Wed)</a:t>
                      </a:r>
                    </a:p>
                  </a:txBody>
                  <a:tcPr anchor="ctr">
                    <a:lnL>
                      <a:noFill/>
                    </a:lnL>
                    <a:lnR>
                      <a:noFill/>
                    </a:lnR>
                    <a:lnT>
                      <a:noFill/>
                    </a:lnT>
                    <a:lnB>
                      <a:noFill/>
                    </a:lnB>
                    <a:noFill/>
                  </a:tcPr>
                </a:tc>
                <a:tc>
                  <a:txBody>
                    <a:bodyPr/>
                    <a:lstStyle/>
                    <a:p>
                      <a:pPr algn="l" rtl="0" fontAlgn="base">
                        <a:lnSpc>
                          <a:spcPts val="1552"/>
                        </a:lnSpc>
                        <a:spcAft>
                          <a:spcPts val="800"/>
                        </a:spcAft>
                        <a:buNone/>
                      </a:pPr>
                      <a:r>
                        <a:rPr lang="en-GB" sz="1600" b="0" i="0" spc="0" dirty="0">
                          <a:solidFill>
                            <a:schemeClr val="bg1"/>
                          </a:solidFill>
                          <a:effectLst/>
                          <a:latin typeface="Roboto Condensed Medium" panose="02000000000000000000" pitchFamily="2" charset="0"/>
                          <a:ea typeface="Roboto Condensed Medium" panose="02000000000000000000" pitchFamily="2" charset="0"/>
                        </a:rPr>
                        <a:t>4pm to 8pm</a:t>
                      </a:r>
                    </a:p>
                  </a:txBody>
                  <a:tcPr anchor="ctr">
                    <a:lnL>
                      <a:noFill/>
                    </a:lnL>
                    <a:lnR>
                      <a:noFill/>
                    </a:lnR>
                    <a:lnT>
                      <a:noFill/>
                    </a:lnT>
                    <a:lnB>
                      <a:noFill/>
                    </a:lnB>
                    <a:noFill/>
                  </a:tcPr>
                </a:tc>
                <a:tc>
                  <a:txBody>
                    <a:bodyPr/>
                    <a:lstStyle/>
                    <a:p>
                      <a:pPr algn="l" rtl="0" fontAlgn="base">
                        <a:lnSpc>
                          <a:spcPts val="1552"/>
                        </a:lnSpc>
                        <a:spcAft>
                          <a:spcPts val="800"/>
                        </a:spcAft>
                        <a:buNone/>
                      </a:pPr>
                      <a:r>
                        <a:rPr lang="en-GB" sz="1600" b="0" i="0" spc="0" dirty="0">
                          <a:solidFill>
                            <a:schemeClr val="bg1"/>
                          </a:solidFill>
                          <a:effectLst/>
                          <a:latin typeface="Roboto Condensed Medium" panose="02000000000000000000" pitchFamily="2" charset="0"/>
                          <a:ea typeface="Roboto Condensed Medium" panose="02000000000000000000" pitchFamily="2" charset="0"/>
                        </a:rPr>
                        <a:t>In person </a:t>
                      </a:r>
                    </a:p>
                  </a:txBody>
                  <a:tcPr anchor="ctr">
                    <a:lnL>
                      <a:noFill/>
                    </a:lnL>
                    <a:lnR>
                      <a:noFill/>
                    </a:lnR>
                    <a:lnT>
                      <a:noFill/>
                    </a:lnT>
                    <a:lnB>
                      <a:noFill/>
                    </a:lnB>
                    <a:noFill/>
                  </a:tcPr>
                </a:tc>
                <a:tc>
                  <a:txBody>
                    <a:bodyPr/>
                    <a:lstStyle/>
                    <a:p>
                      <a:pPr marL="12700">
                        <a:lnSpc>
                          <a:spcPct val="100000"/>
                        </a:lnSpc>
                        <a:spcBef>
                          <a:spcPts val="105"/>
                        </a:spcBef>
                      </a:pPr>
                      <a:r>
                        <a:rPr lang="en-GB" sz="1600" spc="0" dirty="0">
                          <a:solidFill>
                            <a:schemeClr val="bg1"/>
                          </a:solidFill>
                          <a:latin typeface="Roboto Condensed Medium" panose="02000000000000000000" pitchFamily="2" charset="0"/>
                          <a:ea typeface="Roboto Condensed Medium" panose="02000000000000000000" pitchFamily="2" charset="0"/>
                          <a:cs typeface="Calibri"/>
                        </a:rPr>
                        <a:t>San Clu Hotel, Victoria Parade, Ramsgate, </a:t>
                      </a:r>
                      <a:r>
                        <a:rPr lang="en-GB" sz="1600" b="1" spc="0" dirty="0">
                          <a:solidFill>
                            <a:schemeClr val="bg1"/>
                          </a:solidFill>
                          <a:latin typeface="Roboto Condensed Black" panose="02000000000000000000" pitchFamily="2" charset="0"/>
                          <a:ea typeface="Roboto Condensed Black" panose="02000000000000000000" pitchFamily="2" charset="0"/>
                          <a:cs typeface="Calibri"/>
                        </a:rPr>
                        <a:t>CT11 8DT</a:t>
                      </a:r>
                      <a:endParaRPr lang="en-GB" sz="1600" spc="0" dirty="0">
                        <a:solidFill>
                          <a:schemeClr val="bg1"/>
                        </a:solidFill>
                        <a:latin typeface="Roboto Condensed Medium" panose="02000000000000000000" pitchFamily="2" charset="0"/>
                        <a:ea typeface="Roboto Condensed Medium" panose="02000000000000000000" pitchFamily="2" charset="0"/>
                        <a:cs typeface="Calibri"/>
                      </a:endParaRPr>
                    </a:p>
                  </a:txBody>
                  <a:tcPr anchor="ctr">
                    <a:lnL>
                      <a:noFill/>
                    </a:lnL>
                    <a:lnR>
                      <a:noFill/>
                    </a:lnR>
                    <a:lnT>
                      <a:noFill/>
                    </a:lnT>
                    <a:lnB>
                      <a:noFill/>
                    </a:lnB>
                    <a:noFill/>
                  </a:tcPr>
                </a:tc>
                <a:extLst>
                  <a:ext uri="{0D108BD9-81ED-4DB2-BD59-A6C34878D82A}">
                    <a16:rowId xmlns:a16="http://schemas.microsoft.com/office/drawing/2014/main" val="968124959"/>
                  </a:ext>
                </a:extLst>
              </a:tr>
              <a:tr h="444552">
                <a:tc>
                  <a:txBody>
                    <a:bodyPr/>
                    <a:lstStyle/>
                    <a:p>
                      <a:pPr algn="l" rtl="0" fontAlgn="base">
                        <a:lnSpc>
                          <a:spcPts val="1552"/>
                        </a:lnSpc>
                        <a:spcAft>
                          <a:spcPts val="800"/>
                        </a:spcAft>
                        <a:buNone/>
                      </a:pPr>
                      <a:r>
                        <a:rPr lang="en-GB" sz="1600" b="0" i="0" spc="0" dirty="0">
                          <a:solidFill>
                            <a:schemeClr val="bg1"/>
                          </a:solidFill>
                          <a:effectLst/>
                          <a:latin typeface="Roboto Condensed Medium" panose="02000000000000000000" pitchFamily="2" charset="0"/>
                          <a:ea typeface="Roboto Condensed Medium" panose="02000000000000000000" pitchFamily="2" charset="0"/>
                        </a:rPr>
                        <a:t>25</a:t>
                      </a:r>
                      <a:r>
                        <a:rPr lang="en-GB" sz="1600" b="0" i="0" spc="0" baseline="30000" dirty="0">
                          <a:solidFill>
                            <a:schemeClr val="bg1"/>
                          </a:solidFill>
                          <a:effectLst/>
                          <a:latin typeface="Roboto Condensed Medium" panose="02000000000000000000" pitchFamily="2" charset="0"/>
                          <a:ea typeface="Roboto Condensed Medium" panose="02000000000000000000" pitchFamily="2" charset="0"/>
                        </a:rPr>
                        <a:t>th</a:t>
                      </a:r>
                      <a:r>
                        <a:rPr lang="en-GB" sz="1600" b="0" i="0" spc="0" dirty="0">
                          <a:solidFill>
                            <a:schemeClr val="bg1"/>
                          </a:solidFill>
                          <a:effectLst/>
                          <a:latin typeface="Roboto Condensed Medium" panose="02000000000000000000" pitchFamily="2" charset="0"/>
                          <a:ea typeface="Roboto Condensed Medium" panose="02000000000000000000" pitchFamily="2" charset="0"/>
                        </a:rPr>
                        <a:t> April (Sat)</a:t>
                      </a:r>
                    </a:p>
                  </a:txBody>
                  <a:tcPr anchor="ctr">
                    <a:lnL>
                      <a:noFill/>
                    </a:lnL>
                    <a:lnR>
                      <a:noFill/>
                    </a:lnR>
                    <a:lnT>
                      <a:noFill/>
                    </a:lnT>
                    <a:lnB>
                      <a:noFill/>
                    </a:lnB>
                    <a:noFill/>
                  </a:tcPr>
                </a:tc>
                <a:tc>
                  <a:txBody>
                    <a:bodyPr/>
                    <a:lstStyle/>
                    <a:p>
                      <a:pPr algn="l" rtl="0" fontAlgn="base">
                        <a:lnSpc>
                          <a:spcPts val="1552"/>
                        </a:lnSpc>
                        <a:spcAft>
                          <a:spcPts val="800"/>
                        </a:spcAft>
                        <a:buNone/>
                      </a:pPr>
                      <a:r>
                        <a:rPr lang="en-GB" sz="1600" b="0" i="0" spc="0" dirty="0">
                          <a:solidFill>
                            <a:schemeClr val="bg1"/>
                          </a:solidFill>
                          <a:effectLst/>
                          <a:latin typeface="Roboto Condensed Medium" panose="02000000000000000000" pitchFamily="2" charset="0"/>
                          <a:ea typeface="Roboto Condensed Medium" panose="02000000000000000000" pitchFamily="2" charset="0"/>
                        </a:rPr>
                        <a:t>1pm to 5pm </a:t>
                      </a:r>
                    </a:p>
                  </a:txBody>
                  <a:tcPr anchor="ctr">
                    <a:lnL>
                      <a:noFill/>
                    </a:lnL>
                    <a:lnR>
                      <a:noFill/>
                    </a:lnR>
                    <a:lnT>
                      <a:noFill/>
                    </a:lnT>
                    <a:lnB>
                      <a:noFill/>
                    </a:lnB>
                    <a:noFill/>
                  </a:tcPr>
                </a:tc>
                <a:tc>
                  <a:txBody>
                    <a:bodyPr/>
                    <a:lstStyle/>
                    <a:p>
                      <a:pPr algn="l" rtl="0" fontAlgn="base">
                        <a:lnSpc>
                          <a:spcPts val="1552"/>
                        </a:lnSpc>
                        <a:spcAft>
                          <a:spcPts val="800"/>
                        </a:spcAft>
                        <a:buNone/>
                      </a:pPr>
                      <a:r>
                        <a:rPr lang="en-GB" sz="1600" b="0" i="0" spc="0">
                          <a:solidFill>
                            <a:schemeClr val="bg1"/>
                          </a:solidFill>
                          <a:effectLst/>
                          <a:latin typeface="Roboto Condensed Medium" panose="02000000000000000000" pitchFamily="2" charset="0"/>
                          <a:ea typeface="Roboto Condensed Medium" panose="02000000000000000000" pitchFamily="2" charset="0"/>
                        </a:rPr>
                        <a:t>In person </a:t>
                      </a:r>
                    </a:p>
                  </a:txBody>
                  <a:tcPr anchor="ctr">
                    <a:lnL>
                      <a:noFill/>
                    </a:lnL>
                    <a:lnR>
                      <a:noFill/>
                    </a:lnR>
                    <a:lnT>
                      <a:noFill/>
                    </a:lnT>
                    <a:lnB>
                      <a:noFill/>
                    </a:lnB>
                    <a:noFill/>
                  </a:tcPr>
                </a:tc>
                <a:tc>
                  <a:txBody>
                    <a:bodyPr/>
                    <a:lstStyle/>
                    <a:p>
                      <a:pPr algn="l" rtl="0" fontAlgn="base">
                        <a:lnSpc>
                          <a:spcPts val="1552"/>
                        </a:lnSpc>
                        <a:spcAft>
                          <a:spcPts val="800"/>
                        </a:spcAft>
                        <a:buNone/>
                      </a:pPr>
                      <a:r>
                        <a:rPr lang="en-US" sz="1600" spc="0" dirty="0">
                          <a:solidFill>
                            <a:schemeClr val="bg1"/>
                          </a:solidFill>
                          <a:latin typeface="Roboto Condensed Medium" panose="02000000000000000000" pitchFamily="2" charset="0"/>
                          <a:ea typeface="Roboto Condensed Medium" panose="02000000000000000000" pitchFamily="2" charset="0"/>
                          <a:cs typeface="Calibri"/>
                        </a:rPr>
                        <a:t>Christ Church Hall, 47 William Street, Herne Bay, </a:t>
                      </a:r>
                      <a:r>
                        <a:rPr lang="en-US" sz="1600" b="1" spc="0" dirty="0">
                          <a:solidFill>
                            <a:schemeClr val="bg1"/>
                          </a:solidFill>
                          <a:latin typeface="Roboto Condensed Black" panose="02000000000000000000" pitchFamily="2" charset="0"/>
                          <a:ea typeface="Roboto Condensed Black" panose="02000000000000000000" pitchFamily="2" charset="0"/>
                          <a:cs typeface="Calibri"/>
                        </a:rPr>
                        <a:t>CT6 5AG</a:t>
                      </a:r>
                      <a:endParaRPr lang="en-GB" sz="1600" b="0" i="0" spc="0" dirty="0">
                        <a:solidFill>
                          <a:schemeClr val="bg1"/>
                        </a:solidFill>
                        <a:effectLst/>
                        <a:latin typeface="Roboto Condensed Medium" panose="02000000000000000000" pitchFamily="2" charset="0"/>
                        <a:ea typeface="Roboto Condensed Medium" panose="02000000000000000000" pitchFamily="2" charset="0"/>
                      </a:endParaRPr>
                    </a:p>
                  </a:txBody>
                  <a:tcPr anchor="ctr">
                    <a:lnL>
                      <a:noFill/>
                    </a:lnL>
                    <a:lnR>
                      <a:noFill/>
                    </a:lnR>
                    <a:lnT>
                      <a:noFill/>
                    </a:lnT>
                    <a:lnB>
                      <a:noFill/>
                    </a:lnB>
                    <a:noFill/>
                  </a:tcPr>
                </a:tc>
                <a:extLst>
                  <a:ext uri="{0D108BD9-81ED-4DB2-BD59-A6C34878D82A}">
                    <a16:rowId xmlns:a16="http://schemas.microsoft.com/office/drawing/2014/main" val="1434932452"/>
                  </a:ext>
                </a:extLst>
              </a:tr>
              <a:tr h="480528">
                <a:tc>
                  <a:txBody>
                    <a:bodyPr/>
                    <a:lstStyle/>
                    <a:p>
                      <a:pPr algn="l" rtl="0" fontAlgn="base">
                        <a:lnSpc>
                          <a:spcPts val="1552"/>
                        </a:lnSpc>
                        <a:spcAft>
                          <a:spcPts val="800"/>
                        </a:spcAft>
                        <a:buNone/>
                      </a:pPr>
                      <a:r>
                        <a:rPr lang="en-GB" sz="1600" b="0" i="0" spc="0" dirty="0">
                          <a:solidFill>
                            <a:schemeClr val="bg1"/>
                          </a:solidFill>
                          <a:effectLst/>
                          <a:latin typeface="Roboto Condensed Medium" panose="02000000000000000000" pitchFamily="2" charset="0"/>
                          <a:ea typeface="Roboto Condensed Medium" panose="02000000000000000000" pitchFamily="2" charset="0"/>
                        </a:rPr>
                        <a:t>28</a:t>
                      </a:r>
                      <a:r>
                        <a:rPr lang="en-GB" sz="1600" b="0" i="0" spc="0" baseline="30000" dirty="0">
                          <a:solidFill>
                            <a:schemeClr val="bg1"/>
                          </a:solidFill>
                          <a:effectLst/>
                          <a:latin typeface="Roboto Condensed Medium" panose="02000000000000000000" pitchFamily="2" charset="0"/>
                          <a:ea typeface="Roboto Condensed Medium" panose="02000000000000000000" pitchFamily="2" charset="0"/>
                        </a:rPr>
                        <a:t>th</a:t>
                      </a:r>
                      <a:r>
                        <a:rPr lang="en-GB" sz="1600" b="0" i="0" spc="0" dirty="0">
                          <a:solidFill>
                            <a:schemeClr val="bg1"/>
                          </a:solidFill>
                          <a:effectLst/>
                          <a:latin typeface="Roboto Condensed Medium" panose="02000000000000000000" pitchFamily="2" charset="0"/>
                          <a:ea typeface="Roboto Condensed Medium" panose="02000000000000000000" pitchFamily="2" charset="0"/>
                        </a:rPr>
                        <a:t> April (Tue)</a:t>
                      </a:r>
                    </a:p>
                  </a:txBody>
                  <a:tcPr anchor="ctr">
                    <a:lnL>
                      <a:noFill/>
                    </a:lnL>
                    <a:lnR>
                      <a:noFill/>
                    </a:lnR>
                    <a:lnT>
                      <a:noFill/>
                    </a:lnT>
                    <a:lnB>
                      <a:noFill/>
                    </a:lnB>
                    <a:noFill/>
                  </a:tcPr>
                </a:tc>
                <a:tc>
                  <a:txBody>
                    <a:bodyPr/>
                    <a:lstStyle/>
                    <a:p>
                      <a:pPr algn="l" rtl="0" fontAlgn="base">
                        <a:lnSpc>
                          <a:spcPts val="1552"/>
                        </a:lnSpc>
                        <a:spcAft>
                          <a:spcPts val="800"/>
                        </a:spcAft>
                        <a:buNone/>
                      </a:pPr>
                      <a:r>
                        <a:rPr lang="en-GB" sz="1600" b="0" i="0" spc="0" dirty="0">
                          <a:solidFill>
                            <a:schemeClr val="bg1"/>
                          </a:solidFill>
                          <a:effectLst/>
                          <a:latin typeface="Roboto Condensed Medium" panose="02000000000000000000" pitchFamily="2" charset="0"/>
                          <a:ea typeface="Roboto Condensed Medium" panose="02000000000000000000" pitchFamily="2" charset="0"/>
                        </a:rPr>
                        <a:t>6:30pm to 7:30pm </a:t>
                      </a:r>
                    </a:p>
                  </a:txBody>
                  <a:tcPr anchor="ctr">
                    <a:lnL>
                      <a:noFill/>
                    </a:lnL>
                    <a:lnR>
                      <a:noFill/>
                    </a:lnR>
                    <a:lnT>
                      <a:noFill/>
                    </a:lnT>
                    <a:lnB>
                      <a:noFill/>
                    </a:lnB>
                    <a:noFill/>
                  </a:tcPr>
                </a:tc>
                <a:tc>
                  <a:txBody>
                    <a:bodyPr/>
                    <a:lstStyle/>
                    <a:p>
                      <a:pPr algn="l" rtl="0" fontAlgn="base">
                        <a:lnSpc>
                          <a:spcPts val="1552"/>
                        </a:lnSpc>
                        <a:spcAft>
                          <a:spcPts val="800"/>
                        </a:spcAft>
                        <a:buNone/>
                      </a:pPr>
                      <a:r>
                        <a:rPr lang="en-GB" sz="1600" b="0" i="0" spc="0">
                          <a:solidFill>
                            <a:schemeClr val="bg1"/>
                          </a:solidFill>
                          <a:effectLst/>
                          <a:latin typeface="Roboto Condensed Medium" panose="02000000000000000000" pitchFamily="2" charset="0"/>
                          <a:ea typeface="Roboto Condensed Medium" panose="02000000000000000000" pitchFamily="2" charset="0"/>
                        </a:rPr>
                        <a:t>Webinar </a:t>
                      </a:r>
                    </a:p>
                  </a:txBody>
                  <a:tcPr anchor="ctr">
                    <a:lnL>
                      <a:noFill/>
                    </a:lnL>
                    <a:lnR>
                      <a:noFill/>
                    </a:lnR>
                    <a:lnT>
                      <a:noFill/>
                    </a:lnT>
                    <a:lnB>
                      <a:noFill/>
                    </a:lnB>
                    <a:noFill/>
                  </a:tcPr>
                </a:tc>
                <a:tc>
                  <a:txBody>
                    <a:bodyPr/>
                    <a:lstStyle/>
                    <a:p>
                      <a:pPr algn="l" rtl="0" fontAlgn="base">
                        <a:lnSpc>
                          <a:spcPts val="1552"/>
                        </a:lnSpc>
                        <a:spcAft>
                          <a:spcPts val="800"/>
                        </a:spcAft>
                        <a:buNone/>
                      </a:pPr>
                      <a:r>
                        <a:rPr lang="en-US" sz="1600" b="0" i="0" spc="0" dirty="0">
                          <a:solidFill>
                            <a:schemeClr val="bg1"/>
                          </a:solidFill>
                          <a:effectLst/>
                          <a:latin typeface="Roboto Condensed Medium" panose="02000000000000000000" pitchFamily="2" charset="0"/>
                          <a:ea typeface="Roboto Condensed Medium" panose="02000000000000000000" pitchFamily="2" charset="0"/>
                        </a:rPr>
                        <a:t>To join the webinar contact us via </a:t>
                      </a:r>
                      <a:r>
                        <a:rPr lang="en-GB" sz="1600" b="0" i="0" u="sng" kern="1200" spc="0" dirty="0">
                          <a:solidFill>
                            <a:schemeClr val="bg1"/>
                          </a:solidFill>
                          <a:effectLst/>
                          <a:latin typeface="Roboto Condensed Medium" panose="02000000000000000000" pitchFamily="2" charset="0"/>
                          <a:ea typeface="Roboto Condensed Medium" panose="02000000000000000000" pitchFamily="2" charset="0"/>
                          <a:cs typeface="+mn-cs"/>
                          <a:hlinkClick r:id="rId2">
                            <a:extLst>
                              <a:ext uri="{A12FA001-AC4F-418D-AE19-62706E023703}">
                                <ahyp:hlinkClr xmlns:ahyp="http://schemas.microsoft.com/office/drawing/2018/hyperlinkcolor" val="tx"/>
                              </a:ext>
                            </a:extLst>
                          </a:hlinkClick>
                        </a:rPr>
                        <a:t>manston@communityrelations.co.uk</a:t>
                      </a:r>
                      <a:endParaRPr lang="en-US" sz="1600" b="0" i="0" spc="0" dirty="0">
                        <a:solidFill>
                          <a:schemeClr val="bg1"/>
                        </a:solidFill>
                        <a:effectLst/>
                        <a:latin typeface="Roboto Condensed Medium" panose="02000000000000000000" pitchFamily="2" charset="0"/>
                        <a:ea typeface="Roboto Condensed Medium" panose="02000000000000000000" pitchFamily="2" charset="0"/>
                      </a:endParaRPr>
                    </a:p>
                  </a:txBody>
                  <a:tcPr anchor="ctr">
                    <a:lnL>
                      <a:noFill/>
                    </a:lnL>
                    <a:lnR>
                      <a:noFill/>
                    </a:lnR>
                    <a:lnT>
                      <a:noFill/>
                    </a:lnT>
                    <a:lnB>
                      <a:noFill/>
                    </a:lnB>
                    <a:noFill/>
                  </a:tcPr>
                </a:tc>
                <a:extLst>
                  <a:ext uri="{0D108BD9-81ED-4DB2-BD59-A6C34878D82A}">
                    <a16:rowId xmlns:a16="http://schemas.microsoft.com/office/drawing/2014/main" val="2554481681"/>
                  </a:ext>
                </a:extLst>
              </a:tr>
              <a:tr h="480528">
                <a:tc>
                  <a:txBody>
                    <a:bodyPr/>
                    <a:lstStyle/>
                    <a:p>
                      <a:pPr algn="l" rtl="0" fontAlgn="base">
                        <a:lnSpc>
                          <a:spcPts val="1552"/>
                        </a:lnSpc>
                        <a:spcAft>
                          <a:spcPts val="800"/>
                        </a:spcAft>
                        <a:buNone/>
                      </a:pPr>
                      <a:r>
                        <a:rPr lang="en-GB" sz="1600" b="0" i="0" spc="0" dirty="0">
                          <a:solidFill>
                            <a:schemeClr val="bg1"/>
                          </a:solidFill>
                          <a:effectLst/>
                          <a:latin typeface="Roboto Condensed Medium" panose="02000000000000000000" pitchFamily="2" charset="0"/>
                          <a:ea typeface="Roboto Condensed Medium" panose="02000000000000000000" pitchFamily="2" charset="0"/>
                        </a:rPr>
                        <a:t>6</a:t>
                      </a:r>
                      <a:r>
                        <a:rPr lang="en-GB" sz="1600" b="0" i="0" spc="0" baseline="30000" dirty="0">
                          <a:solidFill>
                            <a:schemeClr val="bg1"/>
                          </a:solidFill>
                          <a:effectLst/>
                          <a:latin typeface="Roboto Condensed Medium" panose="02000000000000000000" pitchFamily="2" charset="0"/>
                          <a:ea typeface="Roboto Condensed Medium" panose="02000000000000000000" pitchFamily="2" charset="0"/>
                        </a:rPr>
                        <a:t>th</a:t>
                      </a:r>
                      <a:r>
                        <a:rPr lang="en-GB" sz="1600" b="0" i="0" spc="0" dirty="0">
                          <a:solidFill>
                            <a:schemeClr val="bg1"/>
                          </a:solidFill>
                          <a:effectLst/>
                          <a:latin typeface="Roboto Condensed Medium" panose="02000000000000000000" pitchFamily="2" charset="0"/>
                          <a:ea typeface="Roboto Condensed Medium" panose="02000000000000000000" pitchFamily="2" charset="0"/>
                        </a:rPr>
                        <a:t> May (Wed)</a:t>
                      </a:r>
                    </a:p>
                  </a:txBody>
                  <a:tcPr anchor="ctr">
                    <a:lnL>
                      <a:noFill/>
                    </a:lnL>
                    <a:lnR>
                      <a:noFill/>
                    </a:lnR>
                    <a:lnT>
                      <a:noFill/>
                    </a:lnT>
                    <a:lnB>
                      <a:noFill/>
                    </a:lnB>
                    <a:noFill/>
                  </a:tcPr>
                </a:tc>
                <a:tc>
                  <a:txBody>
                    <a:bodyPr/>
                    <a:lstStyle/>
                    <a:p>
                      <a:pPr marL="0" marR="0" lvl="0" indent="0" algn="l" defTabSz="914400" rtl="0" eaLnBrk="1" fontAlgn="base" latinLnBrk="0" hangingPunct="1">
                        <a:lnSpc>
                          <a:spcPts val="1552"/>
                        </a:lnSpc>
                        <a:spcBef>
                          <a:spcPts val="0"/>
                        </a:spcBef>
                        <a:spcAft>
                          <a:spcPts val="800"/>
                        </a:spcAft>
                        <a:buClrTx/>
                        <a:buSzTx/>
                        <a:buFontTx/>
                        <a:buNone/>
                        <a:tabLst/>
                        <a:defRPr/>
                      </a:pPr>
                      <a:r>
                        <a:rPr lang="en-GB" sz="1600" b="0" i="0" spc="0" dirty="0">
                          <a:solidFill>
                            <a:schemeClr val="bg1"/>
                          </a:solidFill>
                          <a:effectLst/>
                          <a:latin typeface="Roboto Condensed Medium" panose="02000000000000000000" pitchFamily="2" charset="0"/>
                          <a:ea typeface="Roboto Condensed Medium" panose="02000000000000000000" pitchFamily="2" charset="0"/>
                        </a:rPr>
                        <a:t>6:30pm to 7:30pm  </a:t>
                      </a:r>
                    </a:p>
                  </a:txBody>
                  <a:tcPr anchor="ctr">
                    <a:lnL>
                      <a:noFill/>
                    </a:lnL>
                    <a:lnR>
                      <a:noFill/>
                    </a:lnR>
                    <a:lnT>
                      <a:noFill/>
                    </a:lnT>
                    <a:lnB>
                      <a:noFill/>
                    </a:lnB>
                    <a:noFill/>
                  </a:tcPr>
                </a:tc>
                <a:tc>
                  <a:txBody>
                    <a:bodyPr/>
                    <a:lstStyle/>
                    <a:p>
                      <a:pPr algn="l" rtl="0" fontAlgn="base">
                        <a:lnSpc>
                          <a:spcPts val="1552"/>
                        </a:lnSpc>
                        <a:spcAft>
                          <a:spcPts val="800"/>
                        </a:spcAft>
                        <a:buNone/>
                      </a:pPr>
                      <a:r>
                        <a:rPr lang="en-GB" sz="1600" b="0" i="0" spc="0">
                          <a:solidFill>
                            <a:schemeClr val="bg1"/>
                          </a:solidFill>
                          <a:effectLst/>
                          <a:latin typeface="Roboto Condensed Medium" panose="02000000000000000000" pitchFamily="2" charset="0"/>
                          <a:ea typeface="Roboto Condensed Medium" panose="02000000000000000000" pitchFamily="2" charset="0"/>
                        </a:rPr>
                        <a:t>Webinar </a:t>
                      </a:r>
                    </a:p>
                  </a:txBody>
                  <a:tcPr anchor="ctr">
                    <a:lnL>
                      <a:noFill/>
                    </a:lnL>
                    <a:lnR>
                      <a:noFill/>
                    </a:lnR>
                    <a:lnT>
                      <a:noFill/>
                    </a:lnT>
                    <a:lnB>
                      <a:noFill/>
                    </a:lnB>
                    <a:noFill/>
                  </a:tcPr>
                </a:tc>
                <a:tc>
                  <a:txBody>
                    <a:bodyPr/>
                    <a:lstStyle/>
                    <a:p>
                      <a:pPr algn="l" rtl="0" fontAlgn="base">
                        <a:lnSpc>
                          <a:spcPts val="1552"/>
                        </a:lnSpc>
                        <a:spcAft>
                          <a:spcPts val="800"/>
                        </a:spcAft>
                        <a:buNone/>
                      </a:pPr>
                      <a:r>
                        <a:rPr lang="en-US" sz="1600" b="0" i="0" spc="0" dirty="0">
                          <a:solidFill>
                            <a:schemeClr val="bg1"/>
                          </a:solidFill>
                          <a:effectLst/>
                          <a:latin typeface="Roboto Condensed Medium" panose="02000000000000000000" pitchFamily="2" charset="0"/>
                          <a:ea typeface="Roboto Condensed Medium" panose="02000000000000000000" pitchFamily="2" charset="0"/>
                        </a:rPr>
                        <a:t>To join the webinar contact us via </a:t>
                      </a:r>
                      <a:r>
                        <a:rPr lang="en-GB" sz="1600" b="0" i="0" u="sng" kern="1200" spc="0" dirty="0">
                          <a:solidFill>
                            <a:schemeClr val="bg1"/>
                          </a:solidFill>
                          <a:effectLst/>
                          <a:latin typeface="Roboto Condensed Medium" panose="02000000000000000000" pitchFamily="2" charset="0"/>
                          <a:ea typeface="Roboto Condensed Medium" panose="02000000000000000000" pitchFamily="2" charset="0"/>
                          <a:cs typeface="+mn-cs"/>
                          <a:hlinkClick r:id="rId2">
                            <a:extLst>
                              <a:ext uri="{A12FA001-AC4F-418D-AE19-62706E023703}">
                                <ahyp:hlinkClr xmlns:ahyp="http://schemas.microsoft.com/office/drawing/2018/hyperlinkcolor" val="tx"/>
                              </a:ext>
                            </a:extLst>
                          </a:hlinkClick>
                        </a:rPr>
                        <a:t>manston@communityrelations.co.uk</a:t>
                      </a:r>
                      <a:endParaRPr lang="en-US" sz="1600" b="0" i="0" spc="0" dirty="0">
                        <a:solidFill>
                          <a:schemeClr val="bg1"/>
                        </a:solidFill>
                        <a:effectLst/>
                        <a:latin typeface="Roboto Condensed Medium" panose="02000000000000000000" pitchFamily="2" charset="0"/>
                        <a:ea typeface="Roboto Condensed Medium" panose="02000000000000000000" pitchFamily="2" charset="0"/>
                      </a:endParaRPr>
                    </a:p>
                  </a:txBody>
                  <a:tcPr anchor="ctr">
                    <a:lnL>
                      <a:noFill/>
                    </a:lnL>
                    <a:lnR>
                      <a:noFill/>
                    </a:lnR>
                    <a:lnT>
                      <a:noFill/>
                    </a:lnT>
                    <a:lnB>
                      <a:noFill/>
                    </a:lnB>
                    <a:noFill/>
                  </a:tcPr>
                </a:tc>
                <a:extLst>
                  <a:ext uri="{0D108BD9-81ED-4DB2-BD59-A6C34878D82A}">
                    <a16:rowId xmlns:a16="http://schemas.microsoft.com/office/drawing/2014/main" val="1249657090"/>
                  </a:ext>
                </a:extLst>
              </a:tr>
            </a:tbl>
          </a:graphicData>
        </a:graphic>
      </p:graphicFrame>
    </p:spTree>
    <p:extLst>
      <p:ext uri="{BB962C8B-B14F-4D97-AF65-F5344CB8AC3E}">
        <p14:creationId xmlns:p14="http://schemas.microsoft.com/office/powerpoint/2010/main" val="413244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E734A-9F64-56AE-C8EA-2235C5E4E78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25F9BA-2618-59B6-C8E6-DDB5AEA222E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7123" b="7123"/>
          <a:stretch/>
        </p:blipFill>
        <p:spPr>
          <a:xfrm>
            <a:off x="-170121" y="-212650"/>
            <a:ext cx="12652744" cy="7251404"/>
          </a:xfrm>
          <a:prstGeom prst="rect">
            <a:avLst/>
          </a:prstGeom>
        </p:spPr>
      </p:pic>
      <p:sp>
        <p:nvSpPr>
          <p:cNvPr id="4" name="Title 3">
            <a:extLst>
              <a:ext uri="{FF2B5EF4-FFF2-40B4-BE49-F238E27FC236}">
                <a16:creationId xmlns:a16="http://schemas.microsoft.com/office/drawing/2014/main" id="{0C7CDB58-6596-8AD0-E781-D782F825F212}"/>
              </a:ext>
            </a:extLst>
          </p:cNvPr>
          <p:cNvSpPr txBox="1">
            <a:spLocks/>
          </p:cNvSpPr>
          <p:nvPr/>
        </p:nvSpPr>
        <p:spPr>
          <a:xfrm>
            <a:off x="684141" y="4801331"/>
            <a:ext cx="10526403" cy="1444394"/>
          </a:xfrm>
          <a:prstGeom prst="rect">
            <a:avLst/>
          </a:prstGeom>
        </p:spPr>
        <p:txBody>
          <a:bodyPr vert="horz" lIns="43200" tIns="43200" rIns="43200" bIns="43200" rtlCol="0" anchor="ctr" anchorCtr="0">
            <a:no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endParaRPr lang="en-GB" sz="4000" dirty="0">
              <a:solidFill>
                <a:schemeClr val="bg1"/>
              </a:solidFill>
              <a:latin typeface="Playfair Display Black" pitchFamily="2" charset="77"/>
            </a:endParaRPr>
          </a:p>
          <a:p>
            <a:r>
              <a:rPr lang="en-GB" sz="4000" dirty="0">
                <a:solidFill>
                  <a:schemeClr val="bg1"/>
                </a:solidFill>
                <a:latin typeface="Playfair Display Black" pitchFamily="2" charset="77"/>
              </a:rPr>
              <a:t>Next steps</a:t>
            </a:r>
          </a:p>
        </p:txBody>
      </p:sp>
      <p:pic>
        <p:nvPicPr>
          <p:cNvPr id="9" name="Picture 8">
            <a:extLst>
              <a:ext uri="{FF2B5EF4-FFF2-40B4-BE49-F238E27FC236}">
                <a16:creationId xmlns:a16="http://schemas.microsoft.com/office/drawing/2014/main" id="{0B8A3CD1-9C7E-55E3-2B8B-49A3B86E0C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72107" y="457200"/>
            <a:ext cx="2596831" cy="558548"/>
          </a:xfrm>
          <a:prstGeom prst="rect">
            <a:avLst/>
          </a:prstGeom>
        </p:spPr>
      </p:pic>
    </p:spTree>
    <p:extLst>
      <p:ext uri="{BB962C8B-B14F-4D97-AF65-F5344CB8AC3E}">
        <p14:creationId xmlns:p14="http://schemas.microsoft.com/office/powerpoint/2010/main" val="1260400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FC80C-CDA4-3DE6-8843-7E975005EEC4}"/>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8532ECC6-76BA-1B47-90DE-B9D028C6F66F}"/>
              </a:ext>
            </a:extLst>
          </p:cNvPr>
          <p:cNvSpPr txBox="1">
            <a:spLocks/>
          </p:cNvSpPr>
          <p:nvPr/>
        </p:nvSpPr>
        <p:spPr>
          <a:xfrm>
            <a:off x="547782" y="1649267"/>
            <a:ext cx="10888314" cy="1834348"/>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buClr>
                <a:srgbClr val="432E4C"/>
              </a:buClr>
              <a:buFont typeface="Arial" panose="020B0604020202020204" pitchFamily="34" charset="0"/>
              <a:buChar char="•"/>
            </a:pPr>
            <a:r>
              <a:rPr lang="en-US" sz="1600" b="1" dirty="0">
                <a:solidFill>
                  <a:srgbClr val="432E4C"/>
                </a:solidFill>
                <a:latin typeface="Roboto Condensed Black" panose="02000000000000000000" pitchFamily="2" charset="0"/>
                <a:ea typeface="Roboto Condensed Black" panose="02000000000000000000" pitchFamily="2" charset="0"/>
                <a:cs typeface="+mn-lt"/>
              </a:rPr>
              <a:t>After the consultation, we will review and </a:t>
            </a:r>
            <a:r>
              <a:rPr lang="en-US" sz="1600" b="1" dirty="0" err="1">
                <a:solidFill>
                  <a:srgbClr val="432E4C"/>
                </a:solidFill>
                <a:latin typeface="Roboto Condensed Black" panose="02000000000000000000" pitchFamily="2" charset="0"/>
                <a:ea typeface="Roboto Condensed Black" panose="02000000000000000000" pitchFamily="2" charset="0"/>
                <a:cs typeface="+mn-lt"/>
              </a:rPr>
              <a:t>analyse</a:t>
            </a:r>
            <a:r>
              <a:rPr lang="en-US" sz="1600" b="1" dirty="0">
                <a:solidFill>
                  <a:srgbClr val="432E4C"/>
                </a:solidFill>
                <a:latin typeface="Roboto Condensed Black" panose="02000000000000000000" pitchFamily="2" charset="0"/>
                <a:ea typeface="Roboto Condensed Black" panose="02000000000000000000" pitchFamily="2" charset="0"/>
                <a:cs typeface="+mn-lt"/>
              </a:rPr>
              <a:t> </a:t>
            </a:r>
            <a:r>
              <a:rPr lang="en-US" sz="1600" dirty="0">
                <a:solidFill>
                  <a:schemeClr val="tx1"/>
                </a:solidFill>
                <a:latin typeface="Roboto Condensed Medium" panose="02000000000000000000" pitchFamily="2" charset="0"/>
                <a:ea typeface="Roboto Condensed Medium" panose="02000000000000000000" pitchFamily="2" charset="0"/>
                <a:cs typeface="+mn-lt"/>
              </a:rPr>
              <a:t>all responses to understand views and identify key themes.</a:t>
            </a:r>
            <a:endParaRPr lang="en-US" sz="1600" dirty="0">
              <a:solidFill>
                <a:schemeClr val="tx1"/>
              </a:solidFill>
              <a:latin typeface="Roboto Condensed Medium" panose="02000000000000000000" pitchFamily="2" charset="0"/>
              <a:ea typeface="Roboto Condensed Medium" panose="02000000000000000000" pitchFamily="2" charset="0"/>
            </a:endParaRPr>
          </a:p>
          <a:p>
            <a:pPr marL="285750" indent="-285750">
              <a:buClr>
                <a:srgbClr val="432E4C"/>
              </a:buClr>
              <a:buFont typeface="Arial" panose="020B0604020202020204" pitchFamily="34" charset="0"/>
              <a:buChar char="•"/>
            </a:pPr>
            <a:r>
              <a:rPr lang="en-US" sz="1600" dirty="0">
                <a:solidFill>
                  <a:schemeClr val="tx1"/>
                </a:solidFill>
                <a:latin typeface="Roboto Condensed Medium" panose="02000000000000000000" pitchFamily="2" charset="0"/>
                <a:ea typeface="Roboto Condensed Medium" panose="02000000000000000000" pitchFamily="2" charset="0"/>
                <a:cs typeface="+mn-lt"/>
              </a:rPr>
              <a:t>Feedback may lead to changes in the proposed airspace design.</a:t>
            </a:r>
            <a:endParaRPr lang="en-US" sz="1600" dirty="0">
              <a:solidFill>
                <a:schemeClr val="tx1"/>
              </a:solidFill>
              <a:latin typeface="Roboto Condensed Medium" panose="02000000000000000000" pitchFamily="2" charset="0"/>
              <a:ea typeface="Roboto Condensed Medium" panose="02000000000000000000" pitchFamily="2" charset="0"/>
            </a:endParaRPr>
          </a:p>
          <a:p>
            <a:pPr marL="285750" indent="-285750">
              <a:buClr>
                <a:srgbClr val="432E4C"/>
              </a:buClr>
              <a:buFont typeface="Arial" panose="020B0604020202020204" pitchFamily="34" charset="0"/>
              <a:buChar char="•"/>
            </a:pPr>
            <a:r>
              <a:rPr lang="en-US" sz="1600" dirty="0">
                <a:solidFill>
                  <a:schemeClr val="tx1"/>
                </a:solidFill>
                <a:latin typeface="Roboto Condensed Medium" panose="02000000000000000000" pitchFamily="2" charset="0"/>
                <a:ea typeface="Roboto Condensed Medium" panose="02000000000000000000" pitchFamily="2" charset="0"/>
                <a:cs typeface="+mn-lt"/>
              </a:rPr>
              <a:t>We will publish a summary of responses and our analysis on </a:t>
            </a:r>
            <a:r>
              <a:rPr lang="en-US" sz="1600" b="1" dirty="0">
                <a:solidFill>
                  <a:srgbClr val="432E4C"/>
                </a:solidFill>
                <a:latin typeface="Roboto Condensed Black" panose="02000000000000000000" pitchFamily="2" charset="0"/>
                <a:ea typeface="Roboto Condensed Black" panose="02000000000000000000" pitchFamily="2" charset="0"/>
                <a:cs typeface="+mn-lt"/>
              </a:rPr>
              <a:t>Citizen Space</a:t>
            </a:r>
            <a:r>
              <a:rPr lang="en-US" sz="1600" dirty="0">
                <a:solidFill>
                  <a:schemeClr val="tx1"/>
                </a:solidFill>
                <a:latin typeface="Roboto Condensed Medium" panose="02000000000000000000" pitchFamily="2" charset="0"/>
                <a:ea typeface="Roboto Condensed Medium" panose="02000000000000000000" pitchFamily="2" charset="0"/>
                <a:cs typeface="+mn-lt"/>
              </a:rPr>
              <a:t> and the </a:t>
            </a:r>
            <a:r>
              <a:rPr lang="en-US" sz="1600" b="1" dirty="0" err="1">
                <a:solidFill>
                  <a:srgbClr val="432E4C"/>
                </a:solidFill>
                <a:latin typeface="Roboto Condensed Black" panose="02000000000000000000" pitchFamily="2" charset="0"/>
                <a:ea typeface="Roboto Condensed Black" panose="02000000000000000000" pitchFamily="2" charset="0"/>
                <a:cs typeface="+mn-lt"/>
              </a:rPr>
              <a:t>Manston</a:t>
            </a:r>
            <a:r>
              <a:rPr lang="en-US" sz="1600" b="1" dirty="0">
                <a:solidFill>
                  <a:srgbClr val="432E4C"/>
                </a:solidFill>
                <a:latin typeface="Roboto Condensed Black" panose="02000000000000000000" pitchFamily="2" charset="0"/>
                <a:ea typeface="Roboto Condensed Black" panose="02000000000000000000" pitchFamily="2" charset="0"/>
                <a:cs typeface="+mn-lt"/>
              </a:rPr>
              <a:t> Airport website</a:t>
            </a:r>
            <a:r>
              <a:rPr lang="en-US" sz="1600" dirty="0">
                <a:solidFill>
                  <a:schemeClr val="tx1"/>
                </a:solidFill>
                <a:latin typeface="Roboto Condensed Medium" panose="02000000000000000000" pitchFamily="2" charset="0"/>
                <a:ea typeface="Roboto Condensed Medium" panose="02000000000000000000" pitchFamily="2" charset="0"/>
                <a:cs typeface="+mn-lt"/>
              </a:rPr>
              <a:t>.</a:t>
            </a:r>
            <a:endParaRPr lang="en-US" sz="1600" dirty="0">
              <a:solidFill>
                <a:schemeClr val="tx1"/>
              </a:solidFill>
              <a:latin typeface="Roboto Condensed Medium" panose="02000000000000000000" pitchFamily="2" charset="0"/>
              <a:ea typeface="Roboto Condensed Medium" panose="02000000000000000000" pitchFamily="2" charset="0"/>
            </a:endParaRPr>
          </a:p>
          <a:p>
            <a:pPr marL="285750" indent="-285750">
              <a:buClr>
                <a:srgbClr val="432E4C"/>
              </a:buClr>
              <a:buFont typeface="Arial" panose="020B0604020202020204" pitchFamily="34" charset="0"/>
              <a:buChar char="•"/>
            </a:pPr>
            <a:r>
              <a:rPr lang="en-US" sz="1600" dirty="0">
                <a:solidFill>
                  <a:schemeClr val="tx1"/>
                </a:solidFill>
                <a:latin typeface="Roboto Condensed Medium" panose="02000000000000000000" pitchFamily="2" charset="0"/>
                <a:ea typeface="Roboto Condensed Medium" panose="02000000000000000000" pitchFamily="2" charset="0"/>
                <a:cs typeface="+mn-lt"/>
              </a:rPr>
              <a:t>At </a:t>
            </a:r>
            <a:r>
              <a:rPr lang="en-US" sz="1600" b="1" dirty="0">
                <a:solidFill>
                  <a:srgbClr val="432E4C"/>
                </a:solidFill>
                <a:latin typeface="Roboto Condensed Black" panose="02000000000000000000" pitchFamily="2" charset="0"/>
                <a:ea typeface="Roboto Condensed Black" panose="02000000000000000000" pitchFamily="2" charset="0"/>
                <a:cs typeface="+mn-lt"/>
              </a:rPr>
              <a:t>Stage 4 of ACP formal Airspace Change Proposal </a:t>
            </a:r>
            <a:r>
              <a:rPr lang="en-US" sz="1600" dirty="0">
                <a:solidFill>
                  <a:schemeClr val="tx1"/>
                </a:solidFill>
                <a:latin typeface="Roboto Condensed Medium" panose="02000000000000000000" pitchFamily="2" charset="0"/>
                <a:ea typeface="Roboto Condensed Medium" panose="02000000000000000000" pitchFamily="2" charset="0"/>
                <a:cs typeface="+mn-lt"/>
              </a:rPr>
              <a:t>(ACP) will be submitted to the CAA.</a:t>
            </a:r>
            <a:endParaRPr lang="en-US" sz="1600" dirty="0">
              <a:solidFill>
                <a:schemeClr val="tx1"/>
              </a:solidFill>
              <a:highlight>
                <a:srgbClr val="FFFF00"/>
              </a:highlight>
              <a:latin typeface="Roboto Condensed Medium" panose="02000000000000000000" pitchFamily="2" charset="0"/>
              <a:ea typeface="Roboto Condensed Medium" panose="02000000000000000000" pitchFamily="2" charset="0"/>
            </a:endParaRPr>
          </a:p>
          <a:p>
            <a:pPr marL="285750" indent="-285750">
              <a:buClr>
                <a:srgbClr val="432E4C"/>
              </a:buClr>
              <a:buFont typeface="Arial" panose="020B0604020202020204" pitchFamily="34" charset="0"/>
              <a:buChar char="•"/>
            </a:pPr>
            <a:r>
              <a:rPr lang="en-US" sz="1600" dirty="0">
                <a:solidFill>
                  <a:schemeClr val="tx1"/>
                </a:solidFill>
                <a:latin typeface="Roboto Condensed Medium" panose="02000000000000000000" pitchFamily="2" charset="0"/>
                <a:ea typeface="Roboto Condensed Medium" panose="02000000000000000000" pitchFamily="2" charset="0"/>
                <a:cs typeface="+mn-lt"/>
              </a:rPr>
              <a:t>If approved, the new airspace design will be implemented once the airport becomes fully operational.</a:t>
            </a:r>
            <a:endParaRPr lang="en-US" sz="1600" dirty="0">
              <a:solidFill>
                <a:schemeClr val="tx1"/>
              </a:solidFill>
              <a:latin typeface="Roboto Condensed Medium" panose="02000000000000000000" pitchFamily="2" charset="0"/>
              <a:ea typeface="Roboto Condensed Medium" panose="02000000000000000000" pitchFamily="2" charset="0"/>
            </a:endParaRPr>
          </a:p>
          <a:p>
            <a:pPr marL="285750" indent="-285750">
              <a:buClr>
                <a:srgbClr val="432E4C"/>
              </a:buClr>
              <a:buFont typeface="Arial" panose="020B0604020202020204" pitchFamily="34" charset="0"/>
              <a:buChar char="•"/>
            </a:pPr>
            <a:r>
              <a:rPr lang="en-US" sz="1600" dirty="0">
                <a:solidFill>
                  <a:schemeClr val="tx1"/>
                </a:solidFill>
                <a:latin typeface="Roboto Condensed Medium" panose="02000000000000000000" pitchFamily="2" charset="0"/>
                <a:ea typeface="Roboto Condensed Medium" panose="02000000000000000000" pitchFamily="2" charset="0"/>
                <a:cs typeface="+mn-lt"/>
              </a:rPr>
              <a:t>The </a:t>
            </a:r>
            <a:r>
              <a:rPr lang="en-US" sz="1600" b="1" dirty="0">
                <a:solidFill>
                  <a:srgbClr val="432E4C"/>
                </a:solidFill>
                <a:latin typeface="Roboto Condensed Black" panose="02000000000000000000" pitchFamily="2" charset="0"/>
                <a:ea typeface="Roboto Condensed Black" panose="02000000000000000000" pitchFamily="2" charset="0"/>
                <a:cs typeface="+mn-lt"/>
              </a:rPr>
              <a:t>CAA’s Airspace Change Portal </a:t>
            </a:r>
            <a:r>
              <a:rPr lang="en-US" sz="1600" dirty="0">
                <a:solidFill>
                  <a:schemeClr val="tx1"/>
                </a:solidFill>
                <a:latin typeface="Roboto Condensed Medium" panose="02000000000000000000" pitchFamily="2" charset="0"/>
                <a:ea typeface="Roboto Condensed Medium" panose="02000000000000000000" pitchFamily="2" charset="0"/>
                <a:cs typeface="+mn-lt"/>
              </a:rPr>
              <a:t>will continue to be updated with the latest information as the ACP progresses.</a:t>
            </a:r>
            <a:endParaRPr lang="en-US" sz="1600" dirty="0">
              <a:solidFill>
                <a:schemeClr val="tx1"/>
              </a:solidFill>
              <a:latin typeface="Roboto Condensed Medium" panose="02000000000000000000" pitchFamily="2" charset="0"/>
              <a:ea typeface="Roboto Condensed Medium" panose="02000000000000000000" pitchFamily="2" charset="0"/>
            </a:endParaRPr>
          </a:p>
        </p:txBody>
      </p:sp>
      <p:sp>
        <p:nvSpPr>
          <p:cNvPr id="15" name="Title 4">
            <a:extLst>
              <a:ext uri="{FF2B5EF4-FFF2-40B4-BE49-F238E27FC236}">
                <a16:creationId xmlns:a16="http://schemas.microsoft.com/office/drawing/2014/main" id="{85DC0D2F-020A-676E-46CD-921210782A5C}"/>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Next steps</a:t>
            </a:r>
          </a:p>
        </p:txBody>
      </p:sp>
      <p:pic>
        <p:nvPicPr>
          <p:cNvPr id="10" name="Picture 9">
            <a:extLst>
              <a:ext uri="{FF2B5EF4-FFF2-40B4-BE49-F238E27FC236}">
                <a16:creationId xmlns:a16="http://schemas.microsoft.com/office/drawing/2014/main" id="{C807B2A2-94A9-3583-6241-936C5AB319CA}"/>
              </a:ext>
            </a:extLst>
          </p:cNvPr>
          <p:cNvPicPr>
            <a:picLocks noChangeAspect="1"/>
          </p:cNvPicPr>
          <p:nvPr/>
        </p:nvPicPr>
        <p:blipFill>
          <a:blip r:embed="rId2"/>
          <a:stretch>
            <a:fillRect/>
          </a:stretch>
        </p:blipFill>
        <p:spPr>
          <a:xfrm>
            <a:off x="547782" y="4259072"/>
            <a:ext cx="4736253" cy="1984716"/>
          </a:xfrm>
          <a:prstGeom prst="rect">
            <a:avLst/>
          </a:prstGeom>
        </p:spPr>
      </p:pic>
    </p:spTree>
    <p:extLst>
      <p:ext uri="{BB962C8B-B14F-4D97-AF65-F5344CB8AC3E}">
        <p14:creationId xmlns:p14="http://schemas.microsoft.com/office/powerpoint/2010/main" val="855368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E68DB-E618-9A7A-033D-9095FD7B927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BA9AD61-C78A-8F36-C868-4D0D189C3F9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7123" b="7123"/>
          <a:stretch/>
        </p:blipFill>
        <p:spPr>
          <a:xfrm>
            <a:off x="-170121" y="-212650"/>
            <a:ext cx="12652744" cy="7251404"/>
          </a:xfrm>
          <a:prstGeom prst="rect">
            <a:avLst/>
          </a:prstGeom>
        </p:spPr>
      </p:pic>
      <p:sp>
        <p:nvSpPr>
          <p:cNvPr id="4" name="Title 3">
            <a:extLst>
              <a:ext uri="{FF2B5EF4-FFF2-40B4-BE49-F238E27FC236}">
                <a16:creationId xmlns:a16="http://schemas.microsoft.com/office/drawing/2014/main" id="{F2649C76-30A3-CD71-57D4-B5E8B277E2F8}"/>
              </a:ext>
            </a:extLst>
          </p:cNvPr>
          <p:cNvSpPr txBox="1">
            <a:spLocks/>
          </p:cNvSpPr>
          <p:nvPr/>
        </p:nvSpPr>
        <p:spPr>
          <a:xfrm>
            <a:off x="684141" y="4801331"/>
            <a:ext cx="10526403" cy="1444394"/>
          </a:xfrm>
          <a:prstGeom prst="rect">
            <a:avLst/>
          </a:prstGeom>
        </p:spPr>
        <p:txBody>
          <a:bodyPr vert="horz" lIns="43200" tIns="43200" rIns="43200" bIns="43200" rtlCol="0" anchor="ctr" anchorCtr="0">
            <a:no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endParaRPr lang="en-GB" sz="4000" dirty="0">
              <a:solidFill>
                <a:schemeClr val="bg1"/>
              </a:solidFill>
              <a:latin typeface="Playfair Display Black" pitchFamily="2" charset="77"/>
            </a:endParaRPr>
          </a:p>
          <a:p>
            <a:r>
              <a:rPr lang="en-GB" sz="4000" dirty="0">
                <a:solidFill>
                  <a:schemeClr val="bg1"/>
                </a:solidFill>
                <a:latin typeface="Playfair Display Black" pitchFamily="2" charset="77"/>
              </a:rPr>
              <a:t>Get in touch</a:t>
            </a:r>
          </a:p>
        </p:txBody>
      </p:sp>
      <p:pic>
        <p:nvPicPr>
          <p:cNvPr id="9" name="Picture 8">
            <a:extLst>
              <a:ext uri="{FF2B5EF4-FFF2-40B4-BE49-F238E27FC236}">
                <a16:creationId xmlns:a16="http://schemas.microsoft.com/office/drawing/2014/main" id="{9B8123B5-04EB-B53A-C7AC-76165B7C3D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72107" y="457200"/>
            <a:ext cx="2596831" cy="558548"/>
          </a:xfrm>
          <a:prstGeom prst="rect">
            <a:avLst/>
          </a:prstGeom>
        </p:spPr>
      </p:pic>
    </p:spTree>
    <p:extLst>
      <p:ext uri="{BB962C8B-B14F-4D97-AF65-F5344CB8AC3E}">
        <p14:creationId xmlns:p14="http://schemas.microsoft.com/office/powerpoint/2010/main" val="1686991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31405-69A1-3AFC-5358-3FDB48A66091}"/>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2A871827-0469-7D6A-98E7-9A6EE156FBFF}"/>
              </a:ext>
            </a:extLst>
          </p:cNvPr>
          <p:cNvSpPr txBox="1">
            <a:spLocks/>
          </p:cNvSpPr>
          <p:nvPr/>
        </p:nvSpPr>
        <p:spPr>
          <a:xfrm>
            <a:off x="547782" y="1649267"/>
            <a:ext cx="9446609" cy="357021"/>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base"/>
            <a:r>
              <a:rPr lang="en-US" sz="1600" dirty="0">
                <a:solidFill>
                  <a:schemeClr val="tx1"/>
                </a:solidFill>
                <a:latin typeface="Roboto Condensed Medium" panose="02000000000000000000" pitchFamily="2" charset="0"/>
                <a:ea typeface="Roboto Condensed Medium" panose="02000000000000000000" pitchFamily="2" charset="0"/>
              </a:rPr>
              <a:t>To learn more about </a:t>
            </a:r>
            <a:r>
              <a:rPr lang="en-US" sz="1600" dirty="0" err="1">
                <a:solidFill>
                  <a:schemeClr val="tx1"/>
                </a:solidFill>
                <a:latin typeface="Roboto Condensed Medium" panose="02000000000000000000" pitchFamily="2" charset="0"/>
                <a:ea typeface="Roboto Condensed Medium" panose="02000000000000000000" pitchFamily="2" charset="0"/>
              </a:rPr>
              <a:t>Manston</a:t>
            </a:r>
            <a:r>
              <a:rPr lang="en-US" sz="1600" dirty="0">
                <a:solidFill>
                  <a:schemeClr val="tx1"/>
                </a:solidFill>
                <a:latin typeface="Roboto Condensed Medium" panose="02000000000000000000" pitchFamily="2" charset="0"/>
                <a:ea typeface="Roboto Condensed Medium" panose="02000000000000000000" pitchFamily="2" charset="0"/>
              </a:rPr>
              <a:t> Airport:</a:t>
            </a:r>
          </a:p>
        </p:txBody>
      </p:sp>
      <p:sp>
        <p:nvSpPr>
          <p:cNvPr id="15" name="Title 4">
            <a:extLst>
              <a:ext uri="{FF2B5EF4-FFF2-40B4-BE49-F238E27FC236}">
                <a16:creationId xmlns:a16="http://schemas.microsoft.com/office/drawing/2014/main" id="{8E3132E9-275B-7125-B42C-DEC549F9837D}"/>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Get in touch</a:t>
            </a:r>
          </a:p>
        </p:txBody>
      </p:sp>
      <p:sp>
        <p:nvSpPr>
          <p:cNvPr id="6" name="TextBox 5">
            <a:extLst>
              <a:ext uri="{FF2B5EF4-FFF2-40B4-BE49-F238E27FC236}">
                <a16:creationId xmlns:a16="http://schemas.microsoft.com/office/drawing/2014/main" id="{7A1BD391-6EBA-003E-2ABE-20EAEC56AA5E}"/>
              </a:ext>
            </a:extLst>
          </p:cNvPr>
          <p:cNvSpPr txBox="1"/>
          <p:nvPr/>
        </p:nvSpPr>
        <p:spPr>
          <a:xfrm>
            <a:off x="1126288" y="2163624"/>
            <a:ext cx="6096000" cy="1015663"/>
          </a:xfrm>
          <a:prstGeom prst="rect">
            <a:avLst/>
          </a:prstGeom>
          <a:noFill/>
        </p:spPr>
        <p:txBody>
          <a:bodyPr wrap="square">
            <a:spAutoFit/>
          </a:bodyPr>
          <a:lstStyle/>
          <a:p>
            <a:pPr fontAlgn="base"/>
            <a:r>
              <a:rPr lang="en-US" sz="2000" u="sng" dirty="0">
                <a:solidFill>
                  <a:srgbClr val="432E4C"/>
                </a:solidFill>
                <a:latin typeface="Roboto Condensed Medium" panose="02000000000000000000" pitchFamily="2" charset="0"/>
                <a:ea typeface="Roboto Condensed Medium" panose="02000000000000000000" pitchFamily="2" charset="0"/>
                <a:hlinkClick r:id="rId2">
                  <a:extLst>
                    <a:ext uri="{A12FA001-AC4F-418D-AE19-62706E023703}">
                      <ahyp:hlinkClr xmlns:ahyp="http://schemas.microsoft.com/office/drawing/2018/hyperlinkcolor" val="tx"/>
                    </a:ext>
                  </a:extLst>
                </a:hlinkClick>
              </a:rPr>
              <a:t>rsp.co.uk</a:t>
            </a:r>
            <a:r>
              <a:rPr lang="en-US" sz="2000" dirty="0">
                <a:solidFill>
                  <a:srgbClr val="432E4C"/>
                </a:solidFill>
                <a:latin typeface="Roboto Condensed Medium" panose="02000000000000000000" pitchFamily="2" charset="0"/>
                <a:ea typeface="Roboto Condensed Medium" panose="02000000000000000000" pitchFamily="2" charset="0"/>
              </a:rPr>
              <a:t> </a:t>
            </a:r>
          </a:p>
          <a:p>
            <a:pPr fontAlgn="base"/>
            <a:endParaRPr lang="en-US" sz="2000" dirty="0">
              <a:solidFill>
                <a:srgbClr val="432E4C"/>
              </a:solidFill>
              <a:latin typeface="Roboto Condensed Medium" panose="02000000000000000000" pitchFamily="2" charset="0"/>
              <a:ea typeface="Roboto Condensed Medium" panose="02000000000000000000" pitchFamily="2" charset="0"/>
            </a:endParaRPr>
          </a:p>
          <a:p>
            <a:pPr fontAlgn="base"/>
            <a:r>
              <a:rPr lang="en-US" sz="2000" u="sng" dirty="0">
                <a:solidFill>
                  <a:srgbClr val="432E4C"/>
                </a:solidFill>
                <a:latin typeface="Roboto Condensed Medium" panose="02000000000000000000" pitchFamily="2" charset="0"/>
                <a:ea typeface="Roboto Condensed Medium" panose="02000000000000000000" pitchFamily="2" charset="0"/>
                <a:hlinkClick r:id="rId3">
                  <a:extLst>
                    <a:ext uri="{A12FA001-AC4F-418D-AE19-62706E023703}">
                      <ahyp:hlinkClr xmlns:ahyp="http://schemas.microsoft.com/office/drawing/2018/hyperlinkcolor" val="tx"/>
                    </a:ext>
                  </a:extLst>
                </a:hlinkClick>
              </a:rPr>
              <a:t>manston@communityrelations.co.uk</a:t>
            </a:r>
            <a:endParaRPr lang="en-US" sz="2000" dirty="0">
              <a:solidFill>
                <a:schemeClr val="tx1"/>
              </a:solidFill>
              <a:latin typeface="Roboto Condensed Medium" panose="02000000000000000000" pitchFamily="2" charset="0"/>
              <a:ea typeface="Roboto Condensed Medium" panose="02000000000000000000" pitchFamily="2" charset="0"/>
            </a:endParaRPr>
          </a:p>
        </p:txBody>
      </p:sp>
      <p:sp>
        <p:nvSpPr>
          <p:cNvPr id="10" name="TextBox 9">
            <a:extLst>
              <a:ext uri="{FF2B5EF4-FFF2-40B4-BE49-F238E27FC236}">
                <a16:creationId xmlns:a16="http://schemas.microsoft.com/office/drawing/2014/main" id="{A987BA72-8A12-D1C9-C6A2-E27D8E9A270F}"/>
              </a:ext>
            </a:extLst>
          </p:cNvPr>
          <p:cNvSpPr txBox="1"/>
          <p:nvPr/>
        </p:nvSpPr>
        <p:spPr>
          <a:xfrm>
            <a:off x="1683193" y="3429000"/>
            <a:ext cx="8791290" cy="1077218"/>
          </a:xfrm>
          <a:prstGeom prst="rect">
            <a:avLst/>
          </a:prstGeom>
          <a:noFill/>
        </p:spPr>
        <p:txBody>
          <a:bodyPr wrap="square">
            <a:spAutoFit/>
          </a:bodyPr>
          <a:lstStyle/>
          <a:p>
            <a:pPr fontAlgn="base"/>
            <a:r>
              <a:rPr lang="en-US" sz="1600" dirty="0">
                <a:solidFill>
                  <a:schemeClr val="tx1"/>
                </a:solidFill>
                <a:latin typeface="Roboto Condensed Medium" panose="02000000000000000000" pitchFamily="2" charset="0"/>
                <a:ea typeface="Roboto Condensed Medium" panose="02000000000000000000" pitchFamily="2" charset="0"/>
              </a:rPr>
              <a:t>If you have any questions about the ACP Stage 3 consultation, contact </a:t>
            </a:r>
            <a:r>
              <a:rPr lang="en-US" sz="1600" b="1" u="sng" dirty="0">
                <a:solidFill>
                  <a:srgbClr val="553A59"/>
                </a:solidFill>
                <a:latin typeface="Roboto Condensed Black" panose="02000000000000000000" pitchFamily="2" charset="0"/>
                <a:ea typeface="Roboto Condensed Black" panose="02000000000000000000" pitchFamily="2" charset="0"/>
                <a:hlinkClick r:id="rId4">
                  <a:extLst>
                    <a:ext uri="{A12FA001-AC4F-418D-AE19-62706E023703}">
                      <ahyp:hlinkClr xmlns:ahyp="http://schemas.microsoft.com/office/drawing/2018/hyperlinkcolor" val="tx"/>
                    </a:ext>
                  </a:extLst>
                </a:hlinkClick>
              </a:rPr>
              <a:t>manstonairspace@communityrelations.co.uk</a:t>
            </a:r>
            <a:r>
              <a:rPr lang="en-US" sz="1600" dirty="0">
                <a:solidFill>
                  <a:srgbClr val="432E4C"/>
                </a:solidFill>
                <a:latin typeface="Roboto Condensed Medium" panose="02000000000000000000" pitchFamily="2" charset="0"/>
                <a:ea typeface="Roboto Condensed Medium" panose="02000000000000000000" pitchFamily="2" charset="0"/>
              </a:rPr>
              <a:t>. </a:t>
            </a:r>
          </a:p>
          <a:p>
            <a:pPr fontAlgn="base"/>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To submit your feedback</a:t>
            </a:r>
            <a:r>
              <a:rPr lang="en-US" sz="1600" dirty="0">
                <a:latin typeface="Roboto Condensed Medium" panose="02000000000000000000" pitchFamily="2" charset="0"/>
                <a:ea typeface="Roboto Condensed Medium" panose="02000000000000000000" pitchFamily="2" charset="0"/>
              </a:rPr>
              <a:t>, please </a:t>
            </a:r>
            <a:r>
              <a:rPr lang="en-US" sz="1600" dirty="0">
                <a:solidFill>
                  <a:schemeClr val="tx1"/>
                </a:solidFill>
                <a:latin typeface="Roboto Condensed Medium" panose="02000000000000000000" pitchFamily="2" charset="0"/>
                <a:ea typeface="Roboto Condensed Medium" panose="02000000000000000000" pitchFamily="2" charset="0"/>
              </a:rPr>
              <a:t>visit this </a:t>
            </a:r>
            <a:r>
              <a:rPr lang="en-US" sz="1600" b="1" dirty="0">
                <a:solidFill>
                  <a:srgbClr val="553A59"/>
                </a:solidFill>
                <a:latin typeface="Roboto Condensed Black" panose="02000000000000000000" pitchFamily="2" charset="0"/>
                <a:ea typeface="Roboto Condensed Black" panose="02000000000000000000" pitchFamily="2" charset="0"/>
                <a:hlinkClick r:id="rId5">
                  <a:extLst>
                    <a:ext uri="{A12FA001-AC4F-418D-AE19-62706E023703}">
                      <ahyp:hlinkClr xmlns:ahyp="http://schemas.microsoft.com/office/drawing/2018/hyperlinkcolor" val="tx"/>
                    </a:ext>
                  </a:extLst>
                </a:hlinkClick>
              </a:rPr>
              <a:t>link</a:t>
            </a:r>
            <a:r>
              <a:rPr lang="en-US" sz="1600" dirty="0">
                <a:solidFill>
                  <a:srgbClr val="553A59"/>
                </a:solidFill>
                <a:latin typeface="Roboto Condensed Medium" panose="02000000000000000000" pitchFamily="2" charset="0"/>
                <a:ea typeface="Roboto Condensed Medium" panose="02000000000000000000" pitchFamily="2" charset="0"/>
              </a:rPr>
              <a:t> </a:t>
            </a:r>
            <a:r>
              <a:rPr lang="en-US" sz="1600" dirty="0">
                <a:latin typeface="Roboto Condensed Medium" panose="02000000000000000000" pitchFamily="2" charset="0"/>
                <a:ea typeface="Roboto Condensed Medium" panose="02000000000000000000" pitchFamily="2" charset="0"/>
              </a:rPr>
              <a:t>or</a:t>
            </a:r>
            <a:r>
              <a:rPr lang="en-US" sz="1600" dirty="0">
                <a:solidFill>
                  <a:srgbClr val="553A59"/>
                </a:solidFill>
                <a:latin typeface="Roboto Condensed Medium" panose="02000000000000000000" pitchFamily="2" charset="0"/>
                <a:ea typeface="Roboto Condensed Medium" panose="02000000000000000000" pitchFamily="2" charset="0"/>
              </a:rPr>
              <a:t> </a:t>
            </a:r>
            <a:r>
              <a:rPr lang="en-US" sz="1600" b="1" dirty="0">
                <a:solidFill>
                  <a:srgbClr val="553A59"/>
                </a:solidFill>
                <a:latin typeface="Roboto Condensed Medium" panose="02000000000000000000" pitchFamily="2" charset="0"/>
                <a:ea typeface="Roboto Condensed Medium" panose="02000000000000000000" pitchFamily="2" charset="0"/>
              </a:rPr>
              <a:t>scan the QR code</a:t>
            </a:r>
            <a:r>
              <a:rPr lang="en-GB" sz="1600" dirty="0">
                <a:latin typeface="Roboto Condensed Medium" panose="02000000000000000000" pitchFamily="2" charset="0"/>
                <a:ea typeface="Roboto Condensed Medium" panose="02000000000000000000" pitchFamily="2" charset="0"/>
              </a:rPr>
              <a:t>.</a:t>
            </a:r>
          </a:p>
        </p:txBody>
      </p:sp>
      <p:sp>
        <p:nvSpPr>
          <p:cNvPr id="11" name="Rounded Rectangle 10">
            <a:extLst>
              <a:ext uri="{FF2B5EF4-FFF2-40B4-BE49-F238E27FC236}">
                <a16:creationId xmlns:a16="http://schemas.microsoft.com/office/drawing/2014/main" id="{1BEFF094-33AD-C8DF-3B14-394D9A8482B7}"/>
              </a:ext>
            </a:extLst>
          </p:cNvPr>
          <p:cNvSpPr/>
          <p:nvPr/>
        </p:nvSpPr>
        <p:spPr>
          <a:xfrm>
            <a:off x="622489" y="4810577"/>
            <a:ext cx="5986272" cy="584342"/>
          </a:xfrm>
          <a:prstGeom prst="roundRect">
            <a:avLst/>
          </a:prstGeom>
          <a:solidFill>
            <a:srgbClr val="432E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B04AB93-3E51-A11A-0E85-A5F558C7FB76}"/>
              </a:ext>
            </a:extLst>
          </p:cNvPr>
          <p:cNvSpPr txBox="1"/>
          <p:nvPr/>
        </p:nvSpPr>
        <p:spPr>
          <a:xfrm>
            <a:off x="847183" y="4933471"/>
            <a:ext cx="9528906" cy="338554"/>
          </a:xfrm>
          <a:prstGeom prst="rect">
            <a:avLst/>
          </a:prstGeom>
          <a:noFill/>
        </p:spPr>
        <p:txBody>
          <a:bodyPr wrap="square">
            <a:spAutoFit/>
          </a:bodyPr>
          <a:lstStyle/>
          <a:p>
            <a:pPr fontAlgn="base"/>
            <a:r>
              <a:rPr lang="en-US" sz="1600" dirty="0">
                <a:solidFill>
                  <a:schemeClr val="bg1"/>
                </a:solidFill>
                <a:latin typeface="Roboto Condensed Medium" panose="02000000000000000000" pitchFamily="2" charset="0"/>
                <a:ea typeface="Roboto Condensed Medium" panose="02000000000000000000" pitchFamily="2" charset="0"/>
              </a:rPr>
              <a:t>We look forward to hearing from you and thank you for taking part. </a:t>
            </a:r>
          </a:p>
        </p:txBody>
      </p:sp>
      <p:pic>
        <p:nvPicPr>
          <p:cNvPr id="17" name="Picture 16">
            <a:extLst>
              <a:ext uri="{FF2B5EF4-FFF2-40B4-BE49-F238E27FC236}">
                <a16:creationId xmlns:a16="http://schemas.microsoft.com/office/drawing/2014/main" id="{F853B967-7076-A80C-7188-655446BD4C2E}"/>
              </a:ext>
            </a:extLst>
          </p:cNvPr>
          <p:cNvPicPr>
            <a:picLocks noChangeAspect="1"/>
          </p:cNvPicPr>
          <p:nvPr/>
        </p:nvPicPr>
        <p:blipFill>
          <a:blip r:embed="rId6"/>
          <a:stretch>
            <a:fillRect/>
          </a:stretch>
        </p:blipFill>
        <p:spPr>
          <a:xfrm>
            <a:off x="644884" y="2829290"/>
            <a:ext cx="356849" cy="278788"/>
          </a:xfrm>
          <a:prstGeom prst="rect">
            <a:avLst/>
          </a:prstGeom>
        </p:spPr>
      </p:pic>
      <p:pic>
        <p:nvPicPr>
          <p:cNvPr id="18" name="Picture 17">
            <a:extLst>
              <a:ext uri="{FF2B5EF4-FFF2-40B4-BE49-F238E27FC236}">
                <a16:creationId xmlns:a16="http://schemas.microsoft.com/office/drawing/2014/main" id="{AB6120EE-8AA0-9488-ED9E-15EC821F6F10}"/>
              </a:ext>
            </a:extLst>
          </p:cNvPr>
          <p:cNvPicPr>
            <a:picLocks noChangeAspect="1"/>
          </p:cNvPicPr>
          <p:nvPr/>
        </p:nvPicPr>
        <p:blipFill>
          <a:blip r:embed="rId7"/>
          <a:stretch>
            <a:fillRect/>
          </a:stretch>
        </p:blipFill>
        <p:spPr>
          <a:xfrm>
            <a:off x="511207" y="1160738"/>
            <a:ext cx="634841" cy="1540269"/>
          </a:xfrm>
          <a:prstGeom prst="rect">
            <a:avLst/>
          </a:prstGeom>
        </p:spPr>
      </p:pic>
      <p:pic>
        <p:nvPicPr>
          <p:cNvPr id="2" name="Picture 1">
            <a:extLst>
              <a:ext uri="{FF2B5EF4-FFF2-40B4-BE49-F238E27FC236}">
                <a16:creationId xmlns:a16="http://schemas.microsoft.com/office/drawing/2014/main" id="{EE9C8893-F966-82C5-E096-9CB2C48B1EDB}"/>
              </a:ext>
            </a:extLst>
          </p:cNvPr>
          <p:cNvPicPr>
            <a:picLocks noChangeAspect="1"/>
          </p:cNvPicPr>
          <p:nvPr/>
        </p:nvPicPr>
        <p:blipFill>
          <a:blip r:embed="rId8"/>
          <a:stretch>
            <a:fillRect/>
          </a:stretch>
        </p:blipFill>
        <p:spPr>
          <a:xfrm flipV="1">
            <a:off x="633984" y="3560325"/>
            <a:ext cx="882396" cy="877824"/>
          </a:xfrm>
          <a:prstGeom prst="rect">
            <a:avLst/>
          </a:prstGeom>
        </p:spPr>
      </p:pic>
    </p:spTree>
    <p:extLst>
      <p:ext uri="{BB962C8B-B14F-4D97-AF65-F5344CB8AC3E}">
        <p14:creationId xmlns:p14="http://schemas.microsoft.com/office/powerpoint/2010/main" val="2303602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4051-5E34-C41F-FD36-EE9005B365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BA3960-33C6-CDFC-63EF-642412B1245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41148" y="-16753"/>
            <a:ext cx="12274296" cy="6891505"/>
          </a:xfrm>
          <a:prstGeom prst="rect">
            <a:avLst/>
          </a:prstGeom>
        </p:spPr>
      </p:pic>
      <p:sp>
        <p:nvSpPr>
          <p:cNvPr id="3" name="Slide Number Placeholder 2">
            <a:extLst>
              <a:ext uri="{FF2B5EF4-FFF2-40B4-BE49-F238E27FC236}">
                <a16:creationId xmlns:a16="http://schemas.microsoft.com/office/drawing/2014/main" id="{88DA1E7A-5B40-81EE-32DA-45D395895B36}"/>
              </a:ext>
            </a:extLst>
          </p:cNvPr>
          <p:cNvSpPr>
            <a:spLocks noGrp="1"/>
          </p:cNvSpPr>
          <p:nvPr>
            <p:ph type="sldNum" sz="quarter" idx="16"/>
          </p:nvPr>
        </p:nvSpPr>
        <p:spPr/>
        <p:txBody>
          <a:bodyPr/>
          <a:lstStyle/>
          <a:p>
            <a:fld id="{66D7F0DD-D73E-469C-83AB-102D4F61E825}" type="slidenum">
              <a:rPr lang="en-GB" smtClean="0"/>
              <a:pPr/>
              <a:t>27</a:t>
            </a:fld>
            <a:endParaRPr lang="en-GB"/>
          </a:p>
        </p:txBody>
      </p:sp>
      <p:sp>
        <p:nvSpPr>
          <p:cNvPr id="4" name="Title 3">
            <a:extLst>
              <a:ext uri="{FF2B5EF4-FFF2-40B4-BE49-F238E27FC236}">
                <a16:creationId xmlns:a16="http://schemas.microsoft.com/office/drawing/2014/main" id="{1DB9BE28-D2DD-986E-5C2F-7EBFDA11F0AA}"/>
              </a:ext>
            </a:extLst>
          </p:cNvPr>
          <p:cNvSpPr txBox="1">
            <a:spLocks/>
          </p:cNvSpPr>
          <p:nvPr/>
        </p:nvSpPr>
        <p:spPr>
          <a:xfrm>
            <a:off x="684141" y="4801331"/>
            <a:ext cx="10526403" cy="1444394"/>
          </a:xfrm>
          <a:prstGeom prst="rect">
            <a:avLst/>
          </a:prstGeom>
        </p:spPr>
        <p:txBody>
          <a:bodyPr vert="horz" lIns="43200" tIns="43200" rIns="43200" bIns="43200" rtlCol="0" anchor="ctr" anchorCtr="0">
            <a:no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GB" dirty="0">
                <a:solidFill>
                  <a:srgbClr val="432E4C"/>
                </a:solidFill>
                <a:latin typeface="Playfair Display" pitchFamily="2" charset="77"/>
              </a:rPr>
              <a:t>Manston Airport  Airspace Consultation – Stage 3</a:t>
            </a:r>
          </a:p>
          <a:p>
            <a:r>
              <a:rPr lang="en-GB" sz="4000" dirty="0">
                <a:solidFill>
                  <a:srgbClr val="432E4C"/>
                </a:solidFill>
                <a:latin typeface="Playfair Display Black" pitchFamily="2" charset="77"/>
              </a:rPr>
              <a:t>Q&amp;A session</a:t>
            </a:r>
          </a:p>
        </p:txBody>
      </p:sp>
      <p:pic>
        <p:nvPicPr>
          <p:cNvPr id="9" name="Picture 8">
            <a:extLst>
              <a:ext uri="{FF2B5EF4-FFF2-40B4-BE49-F238E27FC236}">
                <a16:creationId xmlns:a16="http://schemas.microsoft.com/office/drawing/2014/main" id="{10B11E2C-C579-5909-FEEC-542035A96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105" y="457200"/>
            <a:ext cx="2596835" cy="558548"/>
          </a:xfrm>
          <a:prstGeom prst="rect">
            <a:avLst/>
          </a:prstGeom>
        </p:spPr>
      </p:pic>
      <p:pic>
        <p:nvPicPr>
          <p:cNvPr id="13" name="Picture 12">
            <a:extLst>
              <a:ext uri="{FF2B5EF4-FFF2-40B4-BE49-F238E27FC236}">
                <a16:creationId xmlns:a16="http://schemas.microsoft.com/office/drawing/2014/main" id="{3487CE91-0F90-2CE0-6BFA-00D156DDBEC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rot="1211686">
            <a:off x="-352538" y="-312555"/>
            <a:ext cx="10855432" cy="7234045"/>
          </a:xfrm>
          <a:prstGeom prst="rect">
            <a:avLst/>
          </a:prstGeom>
        </p:spPr>
      </p:pic>
    </p:spTree>
    <p:extLst>
      <p:ext uri="{BB962C8B-B14F-4D97-AF65-F5344CB8AC3E}">
        <p14:creationId xmlns:p14="http://schemas.microsoft.com/office/powerpoint/2010/main" val="380503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4BA58-CACA-5FE8-5C34-73A913CC20C4}"/>
            </a:ext>
          </a:extLst>
        </p:cNvPr>
        <p:cNvGrpSpPr/>
        <p:nvPr/>
      </p:nvGrpSpPr>
      <p:grpSpPr>
        <a:xfrm>
          <a:off x="0" y="0"/>
          <a:ext cx="0" cy="0"/>
          <a:chOff x="0" y="0"/>
          <a:chExt cx="0" cy="0"/>
        </a:xfrm>
      </p:grpSpPr>
      <p:sp>
        <p:nvSpPr>
          <p:cNvPr id="23" name="Rounded Rectangle 22">
            <a:extLst>
              <a:ext uri="{FF2B5EF4-FFF2-40B4-BE49-F238E27FC236}">
                <a16:creationId xmlns:a16="http://schemas.microsoft.com/office/drawing/2014/main" id="{67F487F1-A14F-F96C-0B21-9138290E2FE5}"/>
              </a:ext>
            </a:extLst>
          </p:cNvPr>
          <p:cNvSpPr/>
          <p:nvPr/>
        </p:nvSpPr>
        <p:spPr>
          <a:xfrm>
            <a:off x="633984" y="4769821"/>
            <a:ext cx="9083040" cy="877824"/>
          </a:xfrm>
          <a:prstGeom prst="roundRect">
            <a:avLst/>
          </a:prstGeom>
          <a:solidFill>
            <a:srgbClr val="432E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5">
            <a:extLst>
              <a:ext uri="{FF2B5EF4-FFF2-40B4-BE49-F238E27FC236}">
                <a16:creationId xmlns:a16="http://schemas.microsoft.com/office/drawing/2014/main" id="{0A3E1051-4612-5032-4957-3296EF18E4C8}"/>
              </a:ext>
            </a:extLst>
          </p:cNvPr>
          <p:cNvSpPr txBox="1">
            <a:spLocks/>
          </p:cNvSpPr>
          <p:nvPr/>
        </p:nvSpPr>
        <p:spPr>
          <a:xfrm>
            <a:off x="547782" y="1649267"/>
            <a:ext cx="9446609" cy="603242"/>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dirty="0">
                <a:solidFill>
                  <a:schemeClr val="tx1">
                    <a:lumMod val="95000"/>
                    <a:lumOff val="5000"/>
                  </a:schemeClr>
                </a:solidFill>
                <a:latin typeface="Roboto Condensed Medium" panose="02000000000000000000" pitchFamily="2" charset="0"/>
                <a:ea typeface="Roboto Condensed Medium" panose="02000000000000000000" pitchFamily="2" charset="0"/>
              </a:rPr>
              <a:t>This consultation relates only to the CAA CAP1616 process and the proposal to introduce the airs</a:t>
            </a:r>
            <a:r>
              <a:rPr lang="en-US" sz="1600" dirty="0">
                <a:solidFill>
                  <a:schemeClr val="tx1"/>
                </a:solidFill>
                <a:latin typeface="Roboto Condensed Medium" panose="02000000000000000000" pitchFamily="2" charset="0"/>
                <a:ea typeface="Roboto Condensed Medium" panose="02000000000000000000" pitchFamily="2" charset="0"/>
              </a:rPr>
              <a:t>pace and Instrument Flight Procedures (IFPs) required to enable safe and efficient operations to and from </a:t>
            </a:r>
            <a:r>
              <a:rPr lang="en-US" sz="1600" dirty="0" err="1">
                <a:solidFill>
                  <a:schemeClr val="tx1"/>
                </a:solidFill>
                <a:latin typeface="Roboto Condensed Medium" panose="02000000000000000000" pitchFamily="2" charset="0"/>
                <a:ea typeface="Roboto Condensed Medium" panose="02000000000000000000" pitchFamily="2" charset="0"/>
              </a:rPr>
              <a:t>Manston</a:t>
            </a:r>
            <a:r>
              <a:rPr lang="en-US" sz="1600" dirty="0">
                <a:solidFill>
                  <a:schemeClr val="tx1"/>
                </a:solidFill>
                <a:latin typeface="Roboto Condensed Medium" panose="02000000000000000000" pitchFamily="2" charset="0"/>
                <a:ea typeface="Roboto Condensed Medium" panose="02000000000000000000" pitchFamily="2" charset="0"/>
              </a:rPr>
              <a:t> Airport.</a:t>
            </a:r>
          </a:p>
        </p:txBody>
      </p:sp>
      <p:sp>
        <p:nvSpPr>
          <p:cNvPr id="7" name="TextBox 6">
            <a:extLst>
              <a:ext uri="{FF2B5EF4-FFF2-40B4-BE49-F238E27FC236}">
                <a16:creationId xmlns:a16="http://schemas.microsoft.com/office/drawing/2014/main" id="{E7B30275-631B-C6CF-22AC-C2AB546C0A8E}"/>
              </a:ext>
            </a:extLst>
          </p:cNvPr>
          <p:cNvSpPr txBox="1"/>
          <p:nvPr/>
        </p:nvSpPr>
        <p:spPr>
          <a:xfrm>
            <a:off x="1562100" y="2553692"/>
            <a:ext cx="9267444" cy="1754326"/>
          </a:xfrm>
          <a:prstGeom prst="rect">
            <a:avLst/>
          </a:prstGeom>
          <a:noFill/>
        </p:spPr>
        <p:txBody>
          <a:bodyPr wrap="square">
            <a:spAutoFit/>
          </a:bodyPr>
          <a:lstStyle/>
          <a:p>
            <a:r>
              <a:rPr lang="en-US" sz="2000" b="1" dirty="0">
                <a:solidFill>
                  <a:srgbClr val="553A59"/>
                </a:solidFill>
                <a:latin typeface="Playfair Display Black" pitchFamily="2" charset="77"/>
                <a:ea typeface="Roboto Condensed Black" panose="02000000000000000000" pitchFamily="2" charset="0"/>
              </a:rPr>
              <a:t>Our proposals</a:t>
            </a:r>
            <a:endParaRPr lang="en-GB" sz="2000" b="1" dirty="0">
              <a:solidFill>
                <a:srgbClr val="553A59"/>
              </a:solidFill>
              <a:latin typeface="Playfair Display Black" pitchFamily="2" charset="77"/>
              <a:ea typeface="Roboto Condensed Black"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Full details of our proposals can be found </a:t>
            </a:r>
            <a:r>
              <a:rPr lang="en-US" sz="1600" b="1" dirty="0">
                <a:solidFill>
                  <a:srgbClr val="553A59"/>
                </a:solidFill>
                <a:latin typeface="Roboto Condensed Medium" panose="02000000000000000000" pitchFamily="2" charset="0"/>
                <a:ea typeface="Roboto Condensed Medium" panose="02000000000000000000" pitchFamily="2" charset="0"/>
                <a:hlinkClick r:id="rId2">
                  <a:extLst>
                    <a:ext uri="{A12FA001-AC4F-418D-AE19-62706E023703}">
                      <ahyp:hlinkClr xmlns:ahyp="http://schemas.microsoft.com/office/drawing/2018/hyperlinkcolor" val="tx"/>
                    </a:ext>
                  </a:extLst>
                </a:hlinkClick>
              </a:rPr>
              <a:t>here</a:t>
            </a:r>
            <a:r>
              <a:rPr lang="en-US" sz="1600" dirty="0">
                <a:solidFill>
                  <a:schemeClr val="tx1"/>
                </a:solidFill>
                <a:latin typeface="Roboto Condensed Medium" panose="02000000000000000000" pitchFamily="2" charset="0"/>
                <a:ea typeface="Roboto Condensed Medium" panose="02000000000000000000" pitchFamily="2" charset="0"/>
              </a:rPr>
              <a:t>, or </a:t>
            </a:r>
            <a:r>
              <a:rPr lang="en-GB" sz="1600" dirty="0">
                <a:latin typeface="Roboto Condensed Medium" panose="02000000000000000000" pitchFamily="2" charset="0"/>
                <a:ea typeface="Roboto Condensed Medium" panose="02000000000000000000" pitchFamily="2" charset="0"/>
              </a:rPr>
              <a:t>by </a:t>
            </a:r>
            <a:r>
              <a:rPr lang="en-GB" sz="1600" dirty="0">
                <a:solidFill>
                  <a:srgbClr val="553A59"/>
                </a:solidFill>
                <a:latin typeface="Roboto Condensed Medium" panose="02000000000000000000" pitchFamily="2" charset="0"/>
                <a:ea typeface="Roboto Condensed Medium" panose="02000000000000000000" pitchFamily="2" charset="0"/>
              </a:rPr>
              <a:t>scanning the QR code</a:t>
            </a:r>
            <a:r>
              <a:rPr lang="en-GB" sz="1600" dirty="0">
                <a:latin typeface="Roboto Condensed Medium" panose="02000000000000000000" pitchFamily="2" charset="0"/>
                <a:ea typeface="Roboto Condensed Medium" panose="02000000000000000000" pitchFamily="2" charset="0"/>
              </a:rPr>
              <a:t>.</a:t>
            </a:r>
            <a:endParaRPr lang="en-US" sz="1600" dirty="0">
              <a:solidFill>
                <a:srgbClr val="432E4C"/>
              </a:solidFill>
              <a:highlight>
                <a:srgbClr val="FFFF00"/>
              </a:highlight>
              <a:latin typeface="Roboto Condensed Medium" panose="02000000000000000000" pitchFamily="2" charset="0"/>
              <a:ea typeface="Roboto Condensed Medium" panose="02000000000000000000" pitchFamily="2" charset="0"/>
            </a:endParaRPr>
          </a:p>
          <a:p>
            <a:endParaRPr lang="en-GB" sz="1600" dirty="0">
              <a:solidFill>
                <a:schemeClr val="tx1"/>
              </a:solidFill>
              <a:latin typeface="Roboto Condensed Medium" panose="02000000000000000000" pitchFamily="2" charset="0"/>
              <a:ea typeface="Roboto Condensed Medium" panose="02000000000000000000" pitchFamily="2" charset="0"/>
            </a:endParaRPr>
          </a:p>
          <a:p>
            <a:endParaRPr lang="en-US" sz="2000" b="1" dirty="0">
              <a:solidFill>
                <a:srgbClr val="553A59"/>
              </a:solidFill>
              <a:latin typeface="Playfair Display Black" pitchFamily="2" charset="77"/>
              <a:ea typeface="Roboto Condensed Black" panose="02000000000000000000" pitchFamily="2" charset="0"/>
            </a:endParaRPr>
          </a:p>
          <a:p>
            <a:r>
              <a:rPr lang="en-US" sz="2000" b="1" dirty="0">
                <a:solidFill>
                  <a:srgbClr val="553A59"/>
                </a:solidFill>
                <a:latin typeface="Playfair Display Black" pitchFamily="2" charset="77"/>
                <a:ea typeface="Roboto Condensed Black" panose="02000000000000000000" pitchFamily="2" charset="0"/>
              </a:rPr>
              <a:t>How to respond to the consultation</a:t>
            </a:r>
            <a:endParaRPr lang="en-GB" sz="2000" b="1" dirty="0">
              <a:solidFill>
                <a:srgbClr val="553A59"/>
              </a:solidFill>
              <a:latin typeface="Playfair Display Black" pitchFamily="2" charset="77"/>
              <a:ea typeface="Roboto Condensed Black" panose="02000000000000000000" pitchFamily="2" charset="0"/>
            </a:endParaRPr>
          </a:p>
          <a:p>
            <a:r>
              <a:rPr lang="en-GB" sz="1600" dirty="0">
                <a:solidFill>
                  <a:schemeClr val="tx1"/>
                </a:solidFill>
                <a:latin typeface="Roboto Condensed Medium" panose="02000000000000000000" pitchFamily="2" charset="0"/>
                <a:ea typeface="Roboto Condensed Medium" panose="02000000000000000000" pitchFamily="2" charset="0"/>
              </a:rPr>
              <a:t>You can respond to the consultation by completing an </a:t>
            </a:r>
            <a:r>
              <a:rPr lang="en-GB" sz="1600" b="1" dirty="0">
                <a:solidFill>
                  <a:srgbClr val="432E4C"/>
                </a:solidFill>
                <a:latin typeface="Roboto Condensed Medium" panose="02000000000000000000" pitchFamily="2" charset="0"/>
                <a:ea typeface="Roboto Condensed Medium" panose="02000000000000000000" pitchFamily="2" charset="0"/>
                <a:hlinkClick r:id="rId3"/>
              </a:rPr>
              <a:t>online form</a:t>
            </a:r>
            <a:r>
              <a:rPr lang="en-GB" sz="1600" dirty="0">
                <a:solidFill>
                  <a:schemeClr val="tx1"/>
                </a:solidFill>
                <a:latin typeface="Roboto Condensed Medium" panose="02000000000000000000" pitchFamily="2" charset="0"/>
                <a:ea typeface="Roboto Condensed Medium" panose="02000000000000000000" pitchFamily="2" charset="0"/>
                <a:hlinkClick r:id="rId3"/>
              </a:rPr>
              <a:t> </a:t>
            </a:r>
            <a:r>
              <a:rPr lang="en-GB" sz="1600" dirty="0">
                <a:solidFill>
                  <a:schemeClr val="tx1"/>
                </a:solidFill>
                <a:latin typeface="Roboto Condensed Medium" panose="02000000000000000000" pitchFamily="2" charset="0"/>
                <a:ea typeface="Roboto Condensed Medium" panose="02000000000000000000" pitchFamily="2" charset="0"/>
              </a:rPr>
              <a:t>or by </a:t>
            </a:r>
            <a:r>
              <a:rPr lang="en-GB" sz="1600" dirty="0">
                <a:solidFill>
                  <a:srgbClr val="553A59"/>
                </a:solidFill>
                <a:latin typeface="Roboto Condensed Medium" panose="02000000000000000000" pitchFamily="2" charset="0"/>
                <a:ea typeface="Roboto Condensed Medium" panose="02000000000000000000" pitchFamily="2" charset="0"/>
              </a:rPr>
              <a:t>scanning the QR code</a:t>
            </a:r>
            <a:r>
              <a:rPr lang="en-GB" sz="1600" dirty="0">
                <a:solidFill>
                  <a:schemeClr val="tx1"/>
                </a:solidFill>
                <a:latin typeface="Roboto Condensed Medium" panose="02000000000000000000" pitchFamily="2" charset="0"/>
                <a:ea typeface="Roboto Condensed Medium" panose="02000000000000000000" pitchFamily="2" charset="0"/>
              </a:rPr>
              <a:t>.</a:t>
            </a:r>
            <a:endParaRPr lang="en-GB" sz="1600" b="1" dirty="0">
              <a:solidFill>
                <a:schemeClr val="tx1"/>
              </a:solidFill>
              <a:highlight>
                <a:srgbClr val="FFFF00"/>
              </a:highlight>
              <a:latin typeface="Roboto Condensed Black" panose="02000000000000000000" pitchFamily="2" charset="0"/>
              <a:ea typeface="Roboto Condensed Black" panose="02000000000000000000" pitchFamily="2" charset="0"/>
            </a:endParaRPr>
          </a:p>
        </p:txBody>
      </p:sp>
      <p:sp>
        <p:nvSpPr>
          <p:cNvPr id="9" name="TextBox 8">
            <a:extLst>
              <a:ext uri="{FF2B5EF4-FFF2-40B4-BE49-F238E27FC236}">
                <a16:creationId xmlns:a16="http://schemas.microsoft.com/office/drawing/2014/main" id="{7FC15FB1-06FF-38BF-2C60-F04DF8D9AE8E}"/>
              </a:ext>
            </a:extLst>
          </p:cNvPr>
          <p:cNvSpPr txBox="1"/>
          <p:nvPr/>
        </p:nvSpPr>
        <p:spPr>
          <a:xfrm>
            <a:off x="768096" y="4916345"/>
            <a:ext cx="9528906" cy="584775"/>
          </a:xfrm>
          <a:prstGeom prst="rect">
            <a:avLst/>
          </a:prstGeom>
          <a:noFill/>
        </p:spPr>
        <p:txBody>
          <a:bodyPr wrap="square">
            <a:spAutoFit/>
          </a:bodyPr>
          <a:lstStyle/>
          <a:p>
            <a:r>
              <a:rPr lang="en-GB" sz="1600" dirty="0">
                <a:solidFill>
                  <a:schemeClr val="bg1"/>
                </a:solidFill>
                <a:latin typeface="Roboto Condensed Medium" panose="02000000000000000000" pitchFamily="2" charset="0"/>
                <a:ea typeface="Roboto Condensed Medium" panose="02000000000000000000" pitchFamily="2" charset="0"/>
              </a:rPr>
              <a:t>Alternatively, you can submit a written response to our Freepost address: </a:t>
            </a:r>
            <a:r>
              <a:rPr lang="en-GB" sz="1600" b="1" dirty="0">
                <a:solidFill>
                  <a:schemeClr val="bg1"/>
                </a:solidFill>
                <a:latin typeface="Roboto Condensed Black" panose="02000000000000000000" pitchFamily="2" charset="0"/>
                <a:ea typeface="Roboto Condensed Black" panose="02000000000000000000" pitchFamily="2" charset="0"/>
              </a:rPr>
              <a:t>FREEPOST 1616 </a:t>
            </a:r>
          </a:p>
          <a:p>
            <a:r>
              <a:rPr lang="en-GB" sz="1600" dirty="0">
                <a:solidFill>
                  <a:schemeClr val="bg1"/>
                </a:solidFill>
                <a:latin typeface="Roboto Condensed Medium" panose="02000000000000000000" pitchFamily="2" charset="0"/>
                <a:ea typeface="Roboto Condensed Medium" panose="02000000000000000000" pitchFamily="2" charset="0"/>
              </a:rPr>
              <a:t>The consultation commenced on </a:t>
            </a:r>
            <a:r>
              <a:rPr lang="en-GB" sz="1600" b="1" dirty="0">
                <a:solidFill>
                  <a:schemeClr val="bg1"/>
                </a:solidFill>
                <a:latin typeface="Roboto Condensed Black" panose="02000000000000000000" pitchFamily="2" charset="0"/>
                <a:ea typeface="Roboto Condensed Black" panose="02000000000000000000" pitchFamily="2" charset="0"/>
              </a:rPr>
              <a:t>16 March and runs until 22 June 2026</a:t>
            </a:r>
            <a:r>
              <a:rPr lang="en-GB" sz="1600" dirty="0">
                <a:solidFill>
                  <a:schemeClr val="bg1"/>
                </a:solidFill>
                <a:latin typeface="Roboto Condensed Medium" panose="02000000000000000000" pitchFamily="2" charset="0"/>
                <a:ea typeface="Roboto Condensed Medium" panose="02000000000000000000" pitchFamily="2" charset="0"/>
              </a:rPr>
              <a:t>.</a:t>
            </a:r>
            <a:endParaRPr lang="en-GB" sz="1600" dirty="0">
              <a:solidFill>
                <a:schemeClr val="bg1"/>
              </a:solidFill>
              <a:highlight>
                <a:srgbClr val="FFFF00"/>
              </a:highlight>
              <a:latin typeface="Roboto Condensed Medium" panose="02000000000000000000" pitchFamily="2" charset="0"/>
              <a:ea typeface="Roboto Condensed Medium" panose="02000000000000000000" pitchFamily="2" charset="0"/>
            </a:endParaRPr>
          </a:p>
        </p:txBody>
      </p:sp>
      <p:sp>
        <p:nvSpPr>
          <p:cNvPr id="15" name="Title 4">
            <a:extLst>
              <a:ext uri="{FF2B5EF4-FFF2-40B4-BE49-F238E27FC236}">
                <a16:creationId xmlns:a16="http://schemas.microsoft.com/office/drawing/2014/main" id="{0FB2E557-E5D9-6B8F-C360-638E2C281D91}"/>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The consultation</a:t>
            </a:r>
          </a:p>
        </p:txBody>
      </p:sp>
      <p:sp>
        <p:nvSpPr>
          <p:cNvPr id="21" name="Rectangle 20">
            <a:extLst>
              <a:ext uri="{FF2B5EF4-FFF2-40B4-BE49-F238E27FC236}">
                <a16:creationId xmlns:a16="http://schemas.microsoft.com/office/drawing/2014/main" id="{2EAC492E-F57A-0229-CECD-84AFC28A947D}"/>
              </a:ext>
            </a:extLst>
          </p:cNvPr>
          <p:cNvSpPr/>
          <p:nvPr/>
        </p:nvSpPr>
        <p:spPr>
          <a:xfrm>
            <a:off x="633984" y="2542181"/>
            <a:ext cx="728472" cy="686472"/>
          </a:xfrm>
          <a:prstGeom prst="rect">
            <a:avLst/>
          </a:prstGeom>
          <a:blipFill>
            <a:blip r:embed="rId4"/>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066581-C7CC-540E-904F-55158D1AD86F}"/>
              </a:ext>
            </a:extLst>
          </p:cNvPr>
          <p:cNvPicPr>
            <a:picLocks noChangeAspect="1"/>
          </p:cNvPicPr>
          <p:nvPr/>
        </p:nvPicPr>
        <p:blipFill>
          <a:blip r:embed="rId5"/>
          <a:stretch>
            <a:fillRect/>
          </a:stretch>
        </p:blipFill>
        <p:spPr>
          <a:xfrm flipV="1">
            <a:off x="633984" y="3574483"/>
            <a:ext cx="813014" cy="808801"/>
          </a:xfrm>
          <a:prstGeom prst="rect">
            <a:avLst/>
          </a:prstGeom>
        </p:spPr>
      </p:pic>
    </p:spTree>
    <p:extLst>
      <p:ext uri="{BB962C8B-B14F-4D97-AF65-F5344CB8AC3E}">
        <p14:creationId xmlns:p14="http://schemas.microsoft.com/office/powerpoint/2010/main" val="3367802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61A77-8232-8586-506E-B5384D8872F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5D1A78D-AF18-5C81-B65A-C136384D6C57}"/>
              </a:ext>
            </a:extLst>
          </p:cNvPr>
          <p:cNvPicPr>
            <a:picLocks noChangeAspect="1"/>
          </p:cNvPicPr>
          <p:nvPr/>
        </p:nvPicPr>
        <p:blipFill>
          <a:blip r:embed="rId2">
            <a:extLst>
              <a:ext uri="{28A0092B-C50C-407E-A947-70E740481C1C}">
                <a14:useLocalDpi xmlns:a14="http://schemas.microsoft.com/office/drawing/2010/main" val="0"/>
              </a:ext>
            </a:extLst>
          </a:blip>
          <a:srcRect l="14953" t="33941" r="38442" b="26351"/>
          <a:stretch>
            <a:fillRect/>
          </a:stretch>
        </p:blipFill>
        <p:spPr>
          <a:xfrm>
            <a:off x="-170121" y="-212650"/>
            <a:ext cx="12652744" cy="7251404"/>
          </a:xfrm>
          <a:prstGeom prst="rect">
            <a:avLst/>
          </a:prstGeom>
        </p:spPr>
      </p:pic>
      <p:sp>
        <p:nvSpPr>
          <p:cNvPr id="4" name="Title 3">
            <a:extLst>
              <a:ext uri="{FF2B5EF4-FFF2-40B4-BE49-F238E27FC236}">
                <a16:creationId xmlns:a16="http://schemas.microsoft.com/office/drawing/2014/main" id="{246DF48F-CFE3-E9A8-7F83-02C87DD579EA}"/>
              </a:ext>
            </a:extLst>
          </p:cNvPr>
          <p:cNvSpPr txBox="1">
            <a:spLocks/>
          </p:cNvSpPr>
          <p:nvPr/>
        </p:nvSpPr>
        <p:spPr>
          <a:xfrm>
            <a:off x="684141" y="4801331"/>
            <a:ext cx="10526403" cy="1444394"/>
          </a:xfrm>
          <a:prstGeom prst="rect">
            <a:avLst/>
          </a:prstGeom>
        </p:spPr>
        <p:txBody>
          <a:bodyPr vert="horz" lIns="43200" tIns="43200" rIns="43200" bIns="43200" rtlCol="0" anchor="ctr" anchorCtr="0">
            <a:no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GB" dirty="0">
                <a:solidFill>
                  <a:srgbClr val="432E4C"/>
                </a:solidFill>
                <a:latin typeface="Playfair Display" pitchFamily="2" charset="77"/>
              </a:rPr>
              <a:t>Our proposals</a:t>
            </a:r>
          </a:p>
          <a:p>
            <a:r>
              <a:rPr lang="en-GB" sz="4000" dirty="0">
                <a:solidFill>
                  <a:srgbClr val="432E4C"/>
                </a:solidFill>
                <a:latin typeface="Playfair Display Black" pitchFamily="2" charset="77"/>
              </a:rPr>
              <a:t>Individual procedures</a:t>
            </a:r>
          </a:p>
        </p:txBody>
      </p:sp>
      <p:pic>
        <p:nvPicPr>
          <p:cNvPr id="9" name="Picture 8">
            <a:extLst>
              <a:ext uri="{FF2B5EF4-FFF2-40B4-BE49-F238E27FC236}">
                <a16:creationId xmlns:a16="http://schemas.microsoft.com/office/drawing/2014/main" id="{9FCD3DAB-C54D-8FA6-1BDD-82DCCD6A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105" y="457200"/>
            <a:ext cx="2596835" cy="558548"/>
          </a:xfrm>
          <a:prstGeom prst="rect">
            <a:avLst/>
          </a:prstGeom>
        </p:spPr>
      </p:pic>
    </p:spTree>
    <p:extLst>
      <p:ext uri="{BB962C8B-B14F-4D97-AF65-F5344CB8AC3E}">
        <p14:creationId xmlns:p14="http://schemas.microsoft.com/office/powerpoint/2010/main" val="3043154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1260D-60BF-B877-07CC-1EB2E1C072B2}"/>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3397A219-DA21-F309-61F6-A1EE303EDEDD}"/>
              </a:ext>
            </a:extLst>
          </p:cNvPr>
          <p:cNvSpPr txBox="1">
            <a:spLocks/>
          </p:cNvSpPr>
          <p:nvPr/>
        </p:nvSpPr>
        <p:spPr>
          <a:xfrm>
            <a:off x="511207" y="1681882"/>
            <a:ext cx="2817209" cy="2425279"/>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1600" dirty="0">
                <a:solidFill>
                  <a:schemeClr val="tx1"/>
                </a:solidFill>
                <a:latin typeface="Roboto Condensed Medium" panose="02000000000000000000" pitchFamily="2" charset="0"/>
                <a:ea typeface="Roboto Condensed Medium" panose="02000000000000000000" pitchFamily="2" charset="0"/>
                <a:cs typeface="Arial"/>
              </a:rPr>
              <a:t>The operational picture at Manston shows the expected average number of daily movements utilising each departure and approach procedure for Year 10 (2038).</a:t>
            </a:r>
            <a:endParaRPr lang="en-GB" sz="1600" dirty="0">
              <a:solidFill>
                <a:schemeClr val="tx1"/>
              </a:solidFill>
              <a:latin typeface="Roboto Condensed Medium" panose="02000000000000000000" pitchFamily="2" charset="0"/>
              <a:ea typeface="Roboto Condensed Medium" panose="02000000000000000000" pitchFamily="2" charset="0"/>
            </a:endParaRPr>
          </a:p>
          <a:p>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For further details see </a:t>
            </a:r>
            <a:r>
              <a:rPr lang="en-US" sz="1600" b="1" dirty="0">
                <a:solidFill>
                  <a:srgbClr val="553A59"/>
                </a:solidFill>
                <a:latin typeface="Roboto Condensed Black" panose="02000000000000000000" pitchFamily="2" charset="0"/>
                <a:ea typeface="Roboto Condensed Black" panose="02000000000000000000" pitchFamily="2" charset="0"/>
              </a:rPr>
              <a:t>section 4</a:t>
            </a:r>
            <a:r>
              <a:rPr lang="en-US" sz="1600" dirty="0">
                <a:solidFill>
                  <a:schemeClr val="tx1"/>
                </a:solidFill>
                <a:latin typeface="Roboto Condensed Medium" panose="02000000000000000000" pitchFamily="2" charset="0"/>
                <a:ea typeface="Roboto Condensed Medium" panose="02000000000000000000" pitchFamily="2" charset="0"/>
              </a:rPr>
              <a:t> in the Consultation Document.</a:t>
            </a:r>
            <a:endParaRPr lang="en-GB" sz="1600" dirty="0">
              <a:solidFill>
                <a:schemeClr val="tx1"/>
              </a:solidFill>
              <a:latin typeface="Roboto Condensed Medium" panose="02000000000000000000" pitchFamily="2" charset="0"/>
              <a:ea typeface="Roboto Condensed Medium" panose="02000000000000000000" pitchFamily="2" charset="0"/>
            </a:endParaRPr>
          </a:p>
        </p:txBody>
      </p:sp>
      <p:sp>
        <p:nvSpPr>
          <p:cNvPr id="11" name="Title 4">
            <a:extLst>
              <a:ext uri="{FF2B5EF4-FFF2-40B4-BE49-F238E27FC236}">
                <a16:creationId xmlns:a16="http://schemas.microsoft.com/office/drawing/2014/main" id="{53795E3A-7520-8085-CA51-E6089290ABCC}"/>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Operational Picture at Manston</a:t>
            </a:r>
          </a:p>
        </p:txBody>
      </p:sp>
      <p:sp>
        <p:nvSpPr>
          <p:cNvPr id="2" name="Rounded Rectangle 1">
            <a:extLst>
              <a:ext uri="{FF2B5EF4-FFF2-40B4-BE49-F238E27FC236}">
                <a16:creationId xmlns:a16="http://schemas.microsoft.com/office/drawing/2014/main" id="{0EB16BA8-92F9-C939-EAB9-FE3F59E8C1D0}"/>
              </a:ext>
            </a:extLst>
          </p:cNvPr>
          <p:cNvSpPr/>
          <p:nvPr/>
        </p:nvSpPr>
        <p:spPr>
          <a:xfrm>
            <a:off x="3841200" y="1681882"/>
            <a:ext cx="7437120" cy="4047775"/>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443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DA75C-DAB9-8BF8-9709-889A17159B46}"/>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4EA50A8B-8749-92F8-3F34-39550F89A552}"/>
              </a:ext>
            </a:extLst>
          </p:cNvPr>
          <p:cNvSpPr txBox="1">
            <a:spLocks/>
          </p:cNvSpPr>
          <p:nvPr/>
        </p:nvSpPr>
        <p:spPr>
          <a:xfrm>
            <a:off x="511207" y="1681882"/>
            <a:ext cx="3134201" cy="1686616"/>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dirty="0">
                <a:solidFill>
                  <a:schemeClr val="tx1"/>
                </a:solidFill>
                <a:latin typeface="Roboto Condensed Medium" panose="02000000000000000000" pitchFamily="2" charset="0"/>
                <a:ea typeface="Roboto Condensed Medium" panose="02000000000000000000" pitchFamily="2" charset="0"/>
              </a:rPr>
              <a:t>Map 1 shows the departure from runway 28 and expected routing </a:t>
            </a:r>
            <a:br>
              <a:rPr lang="en-US" sz="1600" dirty="0">
                <a:solidFill>
                  <a:schemeClr val="tx1"/>
                </a:solidFill>
                <a:latin typeface="Roboto Condensed Medium" panose="02000000000000000000" pitchFamily="2" charset="0"/>
                <a:ea typeface="Roboto Condensed Medium" panose="02000000000000000000" pitchFamily="2" charset="0"/>
              </a:rPr>
            </a:br>
            <a:r>
              <a:rPr lang="en-US" sz="1600" dirty="0">
                <a:solidFill>
                  <a:schemeClr val="tx1"/>
                </a:solidFill>
                <a:latin typeface="Roboto Condensed Medium" panose="02000000000000000000" pitchFamily="2" charset="0"/>
                <a:ea typeface="Roboto Condensed Medium" panose="02000000000000000000" pitchFamily="2" charset="0"/>
              </a:rPr>
              <a:t>of aircraft until they reach 7,000 ft. </a:t>
            </a:r>
          </a:p>
          <a:p>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For further details see </a:t>
            </a:r>
            <a:r>
              <a:rPr lang="en-US" sz="1600" b="1" dirty="0">
                <a:solidFill>
                  <a:srgbClr val="553A59"/>
                </a:solidFill>
                <a:latin typeface="Roboto Condensed Black" panose="02000000000000000000" pitchFamily="2" charset="0"/>
                <a:ea typeface="Roboto Condensed Black" panose="02000000000000000000" pitchFamily="2" charset="0"/>
              </a:rPr>
              <a:t>section</a:t>
            </a:r>
            <a:r>
              <a:rPr lang="en-US" sz="1600" dirty="0">
                <a:solidFill>
                  <a:schemeClr val="tx1"/>
                </a:solidFill>
                <a:latin typeface="Roboto Condensed Medium" panose="02000000000000000000" pitchFamily="2" charset="0"/>
                <a:ea typeface="Roboto Condensed Medium" panose="02000000000000000000" pitchFamily="2" charset="0"/>
              </a:rPr>
              <a:t> </a:t>
            </a:r>
            <a:r>
              <a:rPr lang="en-US" sz="1600" b="1" dirty="0">
                <a:solidFill>
                  <a:srgbClr val="432E4C"/>
                </a:solidFill>
                <a:latin typeface="Roboto Condensed Black" panose="02000000000000000000" pitchFamily="2" charset="0"/>
                <a:ea typeface="Roboto Condensed Black" panose="02000000000000000000" pitchFamily="2" charset="0"/>
              </a:rPr>
              <a:t>4.4.1</a:t>
            </a:r>
            <a:r>
              <a:rPr lang="en-US" sz="1600" dirty="0">
                <a:solidFill>
                  <a:schemeClr val="tx1"/>
                </a:solidFill>
                <a:latin typeface="Roboto Condensed Medium" panose="02000000000000000000" pitchFamily="2" charset="0"/>
                <a:ea typeface="Roboto Condensed Medium" panose="02000000000000000000" pitchFamily="2" charset="0"/>
              </a:rPr>
              <a:t> in the Consultation Document.</a:t>
            </a:r>
            <a:endParaRPr lang="en-GB" sz="1600" dirty="0">
              <a:solidFill>
                <a:schemeClr val="tx1"/>
              </a:solidFill>
              <a:latin typeface="Roboto Condensed Medium" panose="02000000000000000000" pitchFamily="2" charset="0"/>
              <a:ea typeface="Roboto Condensed Medium" panose="02000000000000000000" pitchFamily="2" charset="0"/>
            </a:endParaRPr>
          </a:p>
        </p:txBody>
      </p:sp>
      <p:sp>
        <p:nvSpPr>
          <p:cNvPr id="11" name="Title 4">
            <a:extLst>
              <a:ext uri="{FF2B5EF4-FFF2-40B4-BE49-F238E27FC236}">
                <a16:creationId xmlns:a16="http://schemas.microsoft.com/office/drawing/2014/main" id="{5D2EB83E-FB4C-ED9B-DF12-29976DCDFDB8}"/>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Map 1 - Runway 28 Departure</a:t>
            </a:r>
          </a:p>
        </p:txBody>
      </p:sp>
      <p:sp>
        <p:nvSpPr>
          <p:cNvPr id="2" name="Rounded Rectangle 1">
            <a:extLst>
              <a:ext uri="{FF2B5EF4-FFF2-40B4-BE49-F238E27FC236}">
                <a16:creationId xmlns:a16="http://schemas.microsoft.com/office/drawing/2014/main" id="{22627BDA-CC02-ADB1-C19F-6ADDC790ED21}"/>
              </a:ext>
            </a:extLst>
          </p:cNvPr>
          <p:cNvSpPr/>
          <p:nvPr/>
        </p:nvSpPr>
        <p:spPr>
          <a:xfrm>
            <a:off x="3841200" y="1681882"/>
            <a:ext cx="7521744" cy="4511654"/>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4666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E16C4-36B2-AF8C-4ADF-99D476226F78}"/>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79F04002-62F7-6608-0F47-577A03ACF8DC}"/>
              </a:ext>
            </a:extLst>
          </p:cNvPr>
          <p:cNvSpPr txBox="1">
            <a:spLocks/>
          </p:cNvSpPr>
          <p:nvPr/>
        </p:nvSpPr>
        <p:spPr>
          <a:xfrm>
            <a:off x="511207" y="1685388"/>
            <a:ext cx="3134201" cy="1686616"/>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dirty="0">
                <a:solidFill>
                  <a:schemeClr val="tx1"/>
                </a:solidFill>
                <a:latin typeface="Roboto Condensed Medium" panose="02000000000000000000" pitchFamily="2" charset="0"/>
                <a:ea typeface="Roboto Condensed Medium" panose="02000000000000000000" pitchFamily="2" charset="0"/>
              </a:rPr>
              <a:t>Map 2 shows the departure from runway 10 and the expected routing of aircraft until they reach 7,000 ft.</a:t>
            </a:r>
          </a:p>
          <a:p>
            <a:endParaRPr lang="en-GB"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For further details see </a:t>
            </a:r>
            <a:r>
              <a:rPr lang="en-US" sz="1600" b="1" dirty="0">
                <a:solidFill>
                  <a:srgbClr val="553A59"/>
                </a:solidFill>
                <a:latin typeface="Roboto Condensed Black" panose="02000000000000000000" pitchFamily="2" charset="0"/>
                <a:ea typeface="Roboto Condensed Black" panose="02000000000000000000" pitchFamily="2" charset="0"/>
              </a:rPr>
              <a:t>section</a:t>
            </a:r>
            <a:r>
              <a:rPr lang="en-US" sz="1600" dirty="0">
                <a:solidFill>
                  <a:schemeClr val="tx1"/>
                </a:solidFill>
                <a:latin typeface="Roboto Condensed Medium" panose="02000000000000000000" pitchFamily="2" charset="0"/>
                <a:ea typeface="Roboto Condensed Medium" panose="02000000000000000000" pitchFamily="2" charset="0"/>
              </a:rPr>
              <a:t> </a:t>
            </a:r>
            <a:r>
              <a:rPr lang="en-US" sz="1600" b="1" dirty="0">
                <a:solidFill>
                  <a:srgbClr val="553A59"/>
                </a:solidFill>
                <a:latin typeface="Roboto Condensed Black" panose="02000000000000000000" pitchFamily="2" charset="0"/>
                <a:ea typeface="Roboto Condensed Black" panose="02000000000000000000" pitchFamily="2" charset="0"/>
              </a:rPr>
              <a:t>4.4.2</a:t>
            </a:r>
            <a:r>
              <a:rPr lang="en-US" sz="1600" dirty="0">
                <a:solidFill>
                  <a:schemeClr val="tx1"/>
                </a:solidFill>
                <a:latin typeface="Roboto Condensed Medium" panose="02000000000000000000" pitchFamily="2" charset="0"/>
                <a:ea typeface="Roboto Condensed Medium" panose="02000000000000000000" pitchFamily="2" charset="0"/>
              </a:rPr>
              <a:t> in Consultation Document.</a:t>
            </a:r>
            <a:endParaRPr lang="en-GB" sz="1600" dirty="0">
              <a:solidFill>
                <a:schemeClr val="tx1"/>
              </a:solidFill>
              <a:latin typeface="Roboto Condensed Medium" panose="02000000000000000000" pitchFamily="2" charset="0"/>
              <a:ea typeface="Roboto Condensed Medium" panose="02000000000000000000" pitchFamily="2" charset="0"/>
            </a:endParaRPr>
          </a:p>
        </p:txBody>
      </p:sp>
      <p:sp>
        <p:nvSpPr>
          <p:cNvPr id="11" name="Title 4">
            <a:extLst>
              <a:ext uri="{FF2B5EF4-FFF2-40B4-BE49-F238E27FC236}">
                <a16:creationId xmlns:a16="http://schemas.microsoft.com/office/drawing/2014/main" id="{3E049708-4A4E-5E7E-F30B-8263C8E92220}"/>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Map 2 - Runway 10 Departure</a:t>
            </a:r>
          </a:p>
        </p:txBody>
      </p:sp>
      <p:sp>
        <p:nvSpPr>
          <p:cNvPr id="2" name="Rounded Rectangle 1">
            <a:extLst>
              <a:ext uri="{FF2B5EF4-FFF2-40B4-BE49-F238E27FC236}">
                <a16:creationId xmlns:a16="http://schemas.microsoft.com/office/drawing/2014/main" id="{9E7ED34D-E6B0-8D3B-A628-9FD69F4C1C9F}"/>
              </a:ext>
            </a:extLst>
          </p:cNvPr>
          <p:cNvSpPr/>
          <p:nvPr/>
        </p:nvSpPr>
        <p:spPr>
          <a:xfrm>
            <a:off x="4059079" y="1685388"/>
            <a:ext cx="5254032" cy="4511654"/>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6774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00C00-F57A-9A6A-2613-C5DB5943DDDD}"/>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9CEB6C6E-5AE2-026F-9E6F-C2F0828213C2}"/>
              </a:ext>
            </a:extLst>
          </p:cNvPr>
          <p:cNvSpPr txBox="1">
            <a:spLocks/>
          </p:cNvSpPr>
          <p:nvPr/>
        </p:nvSpPr>
        <p:spPr>
          <a:xfrm>
            <a:off x="511207" y="1685388"/>
            <a:ext cx="3243929" cy="2769989"/>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dirty="0">
                <a:solidFill>
                  <a:schemeClr val="tx1"/>
                </a:solidFill>
                <a:latin typeface="Roboto Condensed Medium" panose="02000000000000000000" pitchFamily="2" charset="0"/>
                <a:ea typeface="Roboto Condensed Medium" panose="02000000000000000000" pitchFamily="2" charset="0"/>
              </a:rPr>
              <a:t>Map 3 shows the approach routings for runway 28. </a:t>
            </a:r>
          </a:p>
          <a:p>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If a landing can’t be completed safely, aircraft follow a planned route out over the sea (blue lines) before returning for another approach. </a:t>
            </a:r>
          </a:p>
          <a:p>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For further details see </a:t>
            </a:r>
            <a:r>
              <a:rPr lang="en-US" sz="1600" b="1" dirty="0">
                <a:solidFill>
                  <a:srgbClr val="432E4C"/>
                </a:solidFill>
                <a:latin typeface="Roboto Condensed Black" panose="02000000000000000000" pitchFamily="2" charset="0"/>
                <a:ea typeface="Roboto Condensed Black" panose="02000000000000000000" pitchFamily="2" charset="0"/>
              </a:rPr>
              <a:t>section 4.5.1 </a:t>
            </a:r>
            <a:r>
              <a:rPr lang="en-US" sz="1600" dirty="0">
                <a:solidFill>
                  <a:schemeClr val="tx1"/>
                </a:solidFill>
                <a:latin typeface="Roboto Condensed Medium" panose="02000000000000000000" pitchFamily="2" charset="0"/>
                <a:ea typeface="Roboto Condensed Medium" panose="02000000000000000000" pitchFamily="2" charset="0"/>
              </a:rPr>
              <a:t>in the Consultation Document.</a:t>
            </a:r>
            <a:endParaRPr lang="en-GB" sz="1600" dirty="0">
              <a:solidFill>
                <a:schemeClr val="tx1"/>
              </a:solidFill>
              <a:latin typeface="Roboto Condensed Medium" panose="02000000000000000000" pitchFamily="2" charset="0"/>
              <a:ea typeface="Roboto Condensed Medium" panose="02000000000000000000" pitchFamily="2" charset="0"/>
            </a:endParaRPr>
          </a:p>
        </p:txBody>
      </p:sp>
      <p:sp>
        <p:nvSpPr>
          <p:cNvPr id="11" name="Title 4">
            <a:extLst>
              <a:ext uri="{FF2B5EF4-FFF2-40B4-BE49-F238E27FC236}">
                <a16:creationId xmlns:a16="http://schemas.microsoft.com/office/drawing/2014/main" id="{8563E68A-5A1D-E981-C550-7C300847D937}"/>
              </a:ext>
            </a:extLst>
          </p:cNvPr>
          <p:cNvSpPr>
            <a:spLocks noGrp="1"/>
          </p:cNvSpPr>
          <p:nvPr>
            <p:ph type="title"/>
          </p:nvPr>
        </p:nvSpPr>
        <p:spPr>
          <a:xfrm>
            <a:off x="511207" y="940086"/>
            <a:ext cx="8244418" cy="648000"/>
          </a:xfrm>
        </p:spPr>
        <p:txBody>
          <a:bodyPr>
            <a:normAutofit/>
          </a:bodyPr>
          <a:lstStyle/>
          <a:p>
            <a:r>
              <a:rPr lang="en-GB" sz="3200" b="1" dirty="0">
                <a:solidFill>
                  <a:srgbClr val="553A59"/>
                </a:solidFill>
                <a:latin typeface="Playfair Display Black" pitchFamily="2" charset="77"/>
              </a:rPr>
              <a:t>Map 3 - Runway 28 Approach</a:t>
            </a:r>
          </a:p>
        </p:txBody>
      </p:sp>
      <p:sp>
        <p:nvSpPr>
          <p:cNvPr id="2" name="Rounded Rectangle 1">
            <a:extLst>
              <a:ext uri="{FF2B5EF4-FFF2-40B4-BE49-F238E27FC236}">
                <a16:creationId xmlns:a16="http://schemas.microsoft.com/office/drawing/2014/main" id="{2CE07135-26D1-C885-6ACF-617E9E0E9419}"/>
              </a:ext>
            </a:extLst>
          </p:cNvPr>
          <p:cNvSpPr/>
          <p:nvPr/>
        </p:nvSpPr>
        <p:spPr>
          <a:xfrm>
            <a:off x="4059078" y="1685388"/>
            <a:ext cx="6084665" cy="4511654"/>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2314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815C1-DC55-B436-9928-7CBC6332CF3A}"/>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A5A3C500-6AEF-E0A2-E315-E8D0DE2147FA}"/>
              </a:ext>
            </a:extLst>
          </p:cNvPr>
          <p:cNvSpPr txBox="1">
            <a:spLocks/>
          </p:cNvSpPr>
          <p:nvPr/>
        </p:nvSpPr>
        <p:spPr>
          <a:xfrm>
            <a:off x="511207" y="1681882"/>
            <a:ext cx="3207353" cy="2671501"/>
          </a:xfrm>
          <a:prstGeom prst="rect">
            <a:avLst/>
          </a:prstGeom>
        </p:spPr>
        <p:txBody>
          <a:bodyPr vert="horz" wrap="square" lIns="109728" tIns="54864" rIns="109728" bIns="54864" rtlCol="0" anchor="t">
            <a:spAutoFit/>
          </a:bodyPr>
          <a:lstStyle>
            <a:lvl1pPr marL="0" indent="0" algn="l" defTabSz="914400" rtl="0" eaLnBrk="1" latinLnBrk="0" hangingPunct="1">
              <a:spcBef>
                <a:spcPct val="20000"/>
              </a:spcBef>
              <a:buClr>
                <a:schemeClr val="accent2"/>
              </a:buClr>
              <a:buFont typeface="Arial" panose="020B0604020202020204"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Tx/>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dirty="0">
                <a:solidFill>
                  <a:schemeClr val="tx1"/>
                </a:solidFill>
                <a:latin typeface="Roboto Condensed Medium" panose="02000000000000000000" pitchFamily="2" charset="0"/>
                <a:ea typeface="Roboto Condensed Medium" panose="02000000000000000000" pitchFamily="2" charset="0"/>
              </a:rPr>
              <a:t>Map 4 shows the approach directions for runway 10 with the final descent commencing at 2,500 feet. If a landing can’t be completed safely, aircraft follow a planned route out over the sea (blue lines) before returning for another approach. </a:t>
            </a:r>
          </a:p>
          <a:p>
            <a:endParaRPr lang="en-US" sz="1600" dirty="0">
              <a:solidFill>
                <a:schemeClr val="tx1"/>
              </a:solidFill>
              <a:latin typeface="Roboto Condensed Medium" panose="02000000000000000000" pitchFamily="2" charset="0"/>
              <a:ea typeface="Roboto Condensed Medium" panose="02000000000000000000" pitchFamily="2" charset="0"/>
            </a:endParaRPr>
          </a:p>
          <a:p>
            <a:r>
              <a:rPr lang="en-US" sz="1600" dirty="0">
                <a:solidFill>
                  <a:schemeClr val="tx1"/>
                </a:solidFill>
                <a:latin typeface="Roboto Condensed Medium" panose="02000000000000000000" pitchFamily="2" charset="0"/>
                <a:ea typeface="Roboto Condensed Medium" panose="02000000000000000000" pitchFamily="2" charset="0"/>
              </a:rPr>
              <a:t>For further details see </a:t>
            </a:r>
            <a:r>
              <a:rPr lang="en-US" sz="1600" b="1" dirty="0">
                <a:solidFill>
                  <a:srgbClr val="432E4C"/>
                </a:solidFill>
                <a:latin typeface="Roboto Condensed Black" panose="02000000000000000000" pitchFamily="2" charset="0"/>
                <a:ea typeface="Roboto Condensed Black" panose="02000000000000000000" pitchFamily="2" charset="0"/>
              </a:rPr>
              <a:t>section 4.5.2 </a:t>
            </a:r>
            <a:r>
              <a:rPr lang="en-US" sz="1600" dirty="0">
                <a:solidFill>
                  <a:schemeClr val="tx1"/>
                </a:solidFill>
                <a:latin typeface="Roboto Condensed Medium" panose="02000000000000000000" pitchFamily="2" charset="0"/>
                <a:ea typeface="Roboto Condensed Medium" panose="02000000000000000000" pitchFamily="2" charset="0"/>
              </a:rPr>
              <a:t>in the Consultation Document.</a:t>
            </a:r>
            <a:endParaRPr lang="en-GB" sz="1600" dirty="0">
              <a:solidFill>
                <a:schemeClr val="tx1"/>
              </a:solidFill>
              <a:latin typeface="Roboto Condensed Medium" panose="02000000000000000000" pitchFamily="2" charset="0"/>
              <a:ea typeface="Roboto Condensed Medium" panose="02000000000000000000" pitchFamily="2" charset="0"/>
            </a:endParaRPr>
          </a:p>
        </p:txBody>
      </p:sp>
      <p:sp>
        <p:nvSpPr>
          <p:cNvPr id="11" name="Title 4">
            <a:extLst>
              <a:ext uri="{FF2B5EF4-FFF2-40B4-BE49-F238E27FC236}">
                <a16:creationId xmlns:a16="http://schemas.microsoft.com/office/drawing/2014/main" id="{8015858D-ECA1-3EFA-8E08-0460A9A0F498}"/>
              </a:ext>
            </a:extLst>
          </p:cNvPr>
          <p:cNvSpPr>
            <a:spLocks noGrp="1"/>
          </p:cNvSpPr>
          <p:nvPr>
            <p:ph type="title"/>
          </p:nvPr>
        </p:nvSpPr>
        <p:spPr>
          <a:xfrm>
            <a:off x="511207" y="940086"/>
            <a:ext cx="8244418" cy="648000"/>
          </a:xfrm>
        </p:spPr>
        <p:txBody>
          <a:bodyPr>
            <a:normAutofit/>
          </a:bodyPr>
          <a:lstStyle/>
          <a:p>
            <a:r>
              <a:rPr lang="en-US" sz="3200" b="1" dirty="0">
                <a:solidFill>
                  <a:srgbClr val="553A59"/>
                </a:solidFill>
                <a:latin typeface="Playfair Display Black" pitchFamily="2" charset="77"/>
              </a:rPr>
              <a:t>Map 4 – Runway 10 Approach at  2,500 ft</a:t>
            </a:r>
            <a:endParaRPr lang="en-GB" sz="3200" b="1" dirty="0">
              <a:solidFill>
                <a:srgbClr val="553A59"/>
              </a:solidFill>
              <a:latin typeface="Playfair Display Black" pitchFamily="2" charset="77"/>
            </a:endParaRPr>
          </a:p>
        </p:txBody>
      </p:sp>
      <p:sp>
        <p:nvSpPr>
          <p:cNvPr id="2" name="Rounded Rectangle 1">
            <a:extLst>
              <a:ext uri="{FF2B5EF4-FFF2-40B4-BE49-F238E27FC236}">
                <a16:creationId xmlns:a16="http://schemas.microsoft.com/office/drawing/2014/main" id="{2EC1DE26-FC46-B6A1-0FE7-AAB82423D7BD}"/>
              </a:ext>
            </a:extLst>
          </p:cNvPr>
          <p:cNvSpPr/>
          <p:nvPr/>
        </p:nvSpPr>
        <p:spPr>
          <a:xfrm>
            <a:off x="3841199" y="1681882"/>
            <a:ext cx="7839593" cy="4511654"/>
          </a:xfrm>
          <a:prstGeom prst="roundRect">
            <a:avLst/>
          </a:prstGeom>
          <a:blipFill>
            <a:blip r:embed="rId2"/>
            <a:stretch>
              <a:fillRect l="-826" t="-2029" r="-826" b="-20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759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mission_x003f_ xmlns="1e9f6e03-b8f4-4cef-aafb-f3469334c7d9">true</Permission_x003f_>
    <ProjectName xmlns="1e9f6e03-b8f4-4cef-aafb-f3469334c7d9" xsi:nil="true"/>
    <TaxCatchAll xmlns="744362a3-4ec9-4216-9b4b-a143b4418b5b" xsi:nil="true"/>
    <Number xmlns="1e9f6e03-b8f4-4cef-aafb-f3469334c7d9" xsi:nil="true"/>
    <Author0 xmlns="1e9f6e03-b8f4-4cef-aafb-f3469334c7d9">
      <UserInfo>
        <DisplayName/>
        <AccountId xsi:nil="true"/>
        <AccountType/>
      </UserInfo>
    </Author0>
    <Permission xmlns="1e9f6e03-b8f4-4cef-aafb-f3469334c7d9" xsi:nil="true"/>
    <lcf76f155ced4ddcb4097134ff3c332f xmlns="1e9f6e03-b8f4-4cef-aafb-f3469334c7d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FF8B96C53E67489D1C805F7BBD31AC" ma:contentTypeVersion="25" ma:contentTypeDescription="Create a new document." ma:contentTypeScope="" ma:versionID="64d840c72c3c81b414f0a3032e5f159b">
  <xsd:schema xmlns:xsd="http://www.w3.org/2001/XMLSchema" xmlns:xs="http://www.w3.org/2001/XMLSchema" xmlns:p="http://schemas.microsoft.com/office/2006/metadata/properties" xmlns:ns2="1e9f6e03-b8f4-4cef-aafb-f3469334c7d9" xmlns:ns3="744362a3-4ec9-4216-9b4b-a143b4418b5b" targetNamespace="http://schemas.microsoft.com/office/2006/metadata/properties" ma:root="true" ma:fieldsID="ed9ffba4bbbf167f7ac4e49f746cbbd3" ns2:_="" ns3:_="">
    <xsd:import namespace="1e9f6e03-b8f4-4cef-aafb-f3469334c7d9"/>
    <xsd:import namespace="744362a3-4ec9-4216-9b4b-a143b4418b5b"/>
    <xsd:element name="properties">
      <xsd:complexType>
        <xsd:sequence>
          <xsd:element name="documentManagement">
            <xsd:complexType>
              <xsd:all>
                <xsd:element ref="ns2:Permission_x003f_" minOccurs="0"/>
                <xsd:element ref="ns2:Permission" minOccurs="0"/>
                <xsd:element ref="ns3:SharedWithUsers" minOccurs="0"/>
                <xsd:element ref="ns3:SharedWithDetails" minOccurs="0"/>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Number" minOccurs="0"/>
                <xsd:element ref="ns2:MediaServiceSearchProperties" minOccurs="0"/>
                <xsd:element ref="ns2:ProjectName" minOccurs="0"/>
                <xsd:element ref="ns2:Author0"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9f6e03-b8f4-4cef-aafb-f3469334c7d9" elementFormDefault="qualified">
    <xsd:import namespace="http://schemas.microsoft.com/office/2006/documentManagement/types"/>
    <xsd:import namespace="http://schemas.microsoft.com/office/infopath/2007/PartnerControls"/>
    <xsd:element name="Permission_x003f_" ma:index="5" nillable="true" ma:displayName="Permission?" ma:default="1" ma:internalName="Permission_x003f_" ma:readOnly="false">
      <xsd:simpleType>
        <xsd:restriction base="dms:Boolean"/>
      </xsd:simpleType>
    </xsd:element>
    <xsd:element name="Permission" ma:index="6" nillable="true" ma:displayName="Permission" ma:format="Dropdown" ma:internalName="Permission" ma:readOnly="false">
      <xsd:simpleType>
        <xsd:union memberTypes="dms:Text">
          <xsd:simpleType>
            <xsd:restriction base="dms:Choice">
              <xsd:enumeration value="Permission"/>
              <xsd:enumeration value="Choice 2"/>
              <xsd:enumeration value="Choice 3"/>
            </xsd:restriction>
          </xsd:simpleType>
        </xsd:un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f2dd975-943e-4a2b-bd50-ee43505297e7"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Number" ma:index="24" nillable="true" ma:displayName="Number" ma:format="Dropdown" ma:internalName="Number" ma:percentage="FALSE">
      <xsd:simpleType>
        <xsd:restriction base="dms:Number"/>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ProjectName" ma:index="26" nillable="true" ma:displayName="Project Name" ma:format="Dropdown" ma:internalName="ProjectName">
      <xsd:simpleType>
        <xsd:restriction base="dms:Text">
          <xsd:maxLength value="255"/>
        </xsd:restriction>
      </xsd:simpleType>
    </xsd:element>
    <xsd:element name="Author0" ma:index="27" nillable="true" ma:displayName="Author" ma:format="Dropdown" ma:list="UserInfo" ma:SharePointGroup="0" ma:internalName="Author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4362a3-4ec9-4216-9b4b-a143b4418b5b" elementFormDefault="qualified">
    <xsd:import namespace="http://schemas.microsoft.com/office/2006/documentManagement/types"/>
    <xsd:import namespace="http://schemas.microsoft.com/office/infopath/2007/PartnerControls"/>
    <xsd:element name="SharedWithUsers" ma:index="10"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f3b498d-0d81-4e44-a625-e48517166cd2}" ma:internalName="TaxCatchAll" ma:showField="CatchAllData" ma:web="744362a3-4ec9-4216-9b4b-a143b4418b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964978-5482-438A-B9B9-0FE248807F77}">
  <ds:schemaRefs>
    <ds:schemaRef ds:uri="http://schemas.microsoft.com/sharepoint/v3/contenttype/forms"/>
  </ds:schemaRefs>
</ds:datastoreItem>
</file>

<file path=customXml/itemProps2.xml><?xml version="1.0" encoding="utf-8"?>
<ds:datastoreItem xmlns:ds="http://schemas.openxmlformats.org/officeDocument/2006/customXml" ds:itemID="{27A876EB-260C-4B17-8BF2-EC6E4C07BF73}">
  <ds:schemaRefs>
    <ds:schemaRef ds:uri="1e9f6e03-b8f4-4cef-aafb-f3469334c7d9"/>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744362a3-4ec9-4216-9b4b-a143b4418b5b"/>
  </ds:schemaRefs>
</ds:datastoreItem>
</file>

<file path=customXml/itemProps3.xml><?xml version="1.0" encoding="utf-8"?>
<ds:datastoreItem xmlns:ds="http://schemas.openxmlformats.org/officeDocument/2006/customXml" ds:itemID="{05F83845-0A9D-4FDF-A07D-E8B660A2F269}">
  <ds:schemaRefs>
    <ds:schemaRef ds:uri="1e9f6e03-b8f4-4cef-aafb-f3469334c7d9"/>
    <ds:schemaRef ds:uri="744362a3-4ec9-4216-9b4b-a143b4418b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6045</TotalTime>
  <Words>1597</Words>
  <Application>Microsoft Office PowerPoint</Application>
  <PresentationFormat>Widescreen</PresentationFormat>
  <Paragraphs>152</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Aptos Display</vt:lpstr>
      <vt:lpstr>Arial</vt:lpstr>
      <vt:lpstr>Calibri</vt:lpstr>
      <vt:lpstr>Playfair Display</vt:lpstr>
      <vt:lpstr>Playfair Display Black</vt:lpstr>
      <vt:lpstr>Roboto Condensed Black</vt:lpstr>
      <vt:lpstr>Roboto Condensed Medium</vt:lpstr>
      <vt:lpstr>office theme</vt:lpstr>
      <vt:lpstr>PowerPoint Presentation</vt:lpstr>
      <vt:lpstr>Background</vt:lpstr>
      <vt:lpstr>The consultation</vt:lpstr>
      <vt:lpstr>PowerPoint Presentation</vt:lpstr>
      <vt:lpstr>Operational Picture at Manston</vt:lpstr>
      <vt:lpstr>Map 1 - Runway 28 Departure</vt:lpstr>
      <vt:lpstr>Map 2 - Runway 10 Departure</vt:lpstr>
      <vt:lpstr>Map 3 - Runway 28 Approach</vt:lpstr>
      <vt:lpstr>Map 4 – Runway 10 Approach at  2,500 ft</vt:lpstr>
      <vt:lpstr>Map 5 – Runway 10 Approach at  3,000 ft</vt:lpstr>
      <vt:lpstr>Aerodrome Traffic Zone</vt:lpstr>
      <vt:lpstr>PowerPoint Presentation</vt:lpstr>
      <vt:lpstr>Map 6 - Design Combination A</vt:lpstr>
      <vt:lpstr>Combination A - Noise assessment</vt:lpstr>
      <vt:lpstr>Combination A - Noise assessment</vt:lpstr>
      <vt:lpstr>PowerPoint Presentation</vt:lpstr>
      <vt:lpstr>Map 7 - Design Combination B</vt:lpstr>
      <vt:lpstr>Combination B - Noise assessment</vt:lpstr>
      <vt:lpstr>Combination B - Noise assessment</vt:lpstr>
      <vt:lpstr>PowerPoint Presentation</vt:lpstr>
      <vt:lpstr>Please tell us your views</vt:lpstr>
      <vt:lpstr>Join one of our events</vt:lpstr>
      <vt:lpstr>PowerPoint Presentation</vt:lpstr>
      <vt:lpstr>Next steps</vt:lpstr>
      <vt:lpstr>PowerPoint Presentation</vt:lpstr>
      <vt:lpstr>Get in touch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Lindsay</dc:creator>
  <cp:lastModifiedBy>Dominika Chalder</cp:lastModifiedBy>
  <cp:revision>79</cp:revision>
  <dcterms:created xsi:type="dcterms:W3CDTF">2025-10-16T12:31:13Z</dcterms:created>
  <dcterms:modified xsi:type="dcterms:W3CDTF">2026-05-06T16:57:42Z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0x01010004FF8B96C53E67489D1C805F7BBD31AC</vt:lpwstr>
  </property>
  <property fmtid="{D5CDD505-2E9C-101B-9397-08002B2CF9AE}" pid="3" name="MediaServiceImageTags">
    <vt:lpwstr/>
  </property>
  <property fmtid="{D5CDD505-2E9C-101B-9397-08002B2CF9AE}" pid="4" name="MSIP_Label_90f80cf9-2337-4453-a0c3-279f43d01d2a_Enabled">
    <vt:lpwstr>true</vt:lpwstr>
  </property>
  <property fmtid="{D5CDD505-2E9C-101B-9397-08002B2CF9AE}" pid="5" name="MSIP_Label_90f80cf9-2337-4453-a0c3-279f43d01d2a_SetDate">
    <vt:lpwstr>2025-10-29T06:34:56Z</vt:lpwstr>
  </property>
  <property fmtid="{D5CDD505-2E9C-101B-9397-08002B2CF9AE}" pid="6" name="MSIP_Label_90f80cf9-2337-4453-a0c3-279f43d01d2a_Method">
    <vt:lpwstr>Privileged</vt:lpwstr>
  </property>
  <property fmtid="{D5CDD505-2E9C-101B-9397-08002B2CF9AE}" pid="7" name="MSIP_Label_90f80cf9-2337-4453-a0c3-279f43d01d2a_Name">
    <vt:lpwstr>Unclassified</vt:lpwstr>
  </property>
  <property fmtid="{D5CDD505-2E9C-101B-9397-08002B2CF9AE}" pid="8" name="MSIP_Label_90f80cf9-2337-4453-a0c3-279f43d01d2a_SiteId">
    <vt:lpwstr>dfa86f9a-9aa5-4f3c-a68c-7af81ff120eb</vt:lpwstr>
  </property>
  <property fmtid="{D5CDD505-2E9C-101B-9397-08002B2CF9AE}" pid="9" name="MSIP_Label_90f80cf9-2337-4453-a0c3-279f43d01d2a_ActionId">
    <vt:lpwstr>79dc2eed-922b-45cc-a686-7d156438e150</vt:lpwstr>
  </property>
  <property fmtid="{D5CDD505-2E9C-101B-9397-08002B2CF9AE}" pid="10" name="MSIP_Label_90f80cf9-2337-4453-a0c3-279f43d01d2a_ContentBits">
    <vt:lpwstr>3</vt:lpwstr>
  </property>
  <property fmtid="{D5CDD505-2E9C-101B-9397-08002B2CF9AE}" pid="11" name="MSIP_Label_90f80cf9-2337-4453-a0c3-279f43d01d2a_Tag">
    <vt:lpwstr>10, 0, 1, 1</vt:lpwstr>
  </property>
  <property fmtid="{D5CDD505-2E9C-101B-9397-08002B2CF9AE}" pid="12" name="ClassificationContentMarkingFooterLocations">
    <vt:lpwstr>office theme:10</vt:lpwstr>
  </property>
  <property fmtid="{D5CDD505-2E9C-101B-9397-08002B2CF9AE}" pid="13" name="ClassificationContentMarkingFooterText">
    <vt:lpwstr>UNCLASSIFIED </vt:lpwstr>
  </property>
  <property fmtid="{D5CDD505-2E9C-101B-9397-08002B2CF9AE}" pid="14" name="ClassificationContentMarkingHeaderLocations">
    <vt:lpwstr>office theme:9</vt:lpwstr>
  </property>
  <property fmtid="{D5CDD505-2E9C-101B-9397-08002B2CF9AE}" pid="15" name="ClassificationContentMarkingHeaderText">
    <vt:lpwstr>UNCLASSIFIED</vt:lpwstr>
  </property>
</Properties>
</file>